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312" r:id="rId12"/>
    <p:sldId id="313" r:id="rId13"/>
    <p:sldId id="320" r:id="rId14"/>
    <p:sldId id="274" r:id="rId15"/>
    <p:sldId id="275" r:id="rId16"/>
    <p:sldId id="276" r:id="rId17"/>
    <p:sldId id="277" r:id="rId18"/>
    <p:sldId id="307" r:id="rId19"/>
    <p:sldId id="308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330" r:id="rId35"/>
    <p:sldId id="314" r:id="rId36"/>
    <p:sldId id="315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19" r:id="rId45"/>
    <p:sldId id="305" r:id="rId4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9327" autoAdjust="0"/>
  </p:normalViewPr>
  <p:slideViewPr>
    <p:cSldViewPr>
      <p:cViewPr varScale="1">
        <p:scale>
          <a:sx n="116" d="100"/>
          <a:sy n="116" d="100"/>
        </p:scale>
        <p:origin x="186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7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WarStory</a:t>
            </a:r>
            <a:r>
              <a:rPr lang="en-US" dirty="0"/>
              <a:t>: Maintaining system with an </a:t>
            </a:r>
            <a:r>
              <a:rPr lang="en-US" dirty="0" err="1"/>
              <a:t>Aclass</a:t>
            </a:r>
            <a:r>
              <a:rPr lang="en-US" dirty="0"/>
              <a:t> with all methods starting with ‘a’, </a:t>
            </a:r>
            <a:r>
              <a:rPr lang="en-US" dirty="0" err="1"/>
              <a:t>Bclass</a:t>
            </a:r>
            <a:r>
              <a:rPr lang="en-US" dirty="0"/>
              <a:t> =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2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47C1D8B-AEE4-4485-A83B-AB3D081F9B0B}" type="slidenum">
              <a:rPr lang="en-US" altLang="da-DK" smtClean="0"/>
              <a:pPr>
                <a:spcBef>
                  <a:spcPct val="0"/>
                </a:spcBef>
              </a:pPr>
              <a:t>45</a:t>
            </a:fld>
            <a:endParaRPr lang="en-US" altLang="da-DK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1B3C49F-334C-45BD-914D-0F670B2DB068}" type="slidenum">
              <a:rPr lang="en-US" altLang="da-DK" smtClean="0"/>
              <a:pPr>
                <a:spcBef>
                  <a:spcPct val="0"/>
                </a:spcBef>
              </a:pPr>
              <a:t>15</a:t>
            </a:fld>
            <a:endParaRPr lang="en-US" altLang="da-DK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768452-2C64-462E-83B1-C32A6197CB7E}" type="slidenum">
              <a:rPr lang="en-US" altLang="da-DK" smtClean="0"/>
              <a:pPr>
                <a:spcBef>
                  <a:spcPct val="0"/>
                </a:spcBef>
              </a:pPr>
              <a:t>16</a:t>
            </a:fld>
            <a:endParaRPr lang="en-US" altLang="da-DK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652C2C4-AD1F-44E1-B615-69302A90573F}" type="slidenum">
              <a:rPr lang="en-US" altLang="da-DK" smtClean="0"/>
              <a:pPr>
                <a:spcBef>
                  <a:spcPct val="0"/>
                </a:spcBef>
              </a:pPr>
              <a:t>19</a:t>
            </a:fld>
            <a:endParaRPr lang="en-US" altLang="da-DK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3447B81-3972-494C-9E7F-0A28CF6FC95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BF94D9A-95DD-4D98-90A1-D2DBA5AEF016}" type="slidenum">
              <a:rPr lang="en-US" altLang="da-DK" smtClean="0"/>
              <a:pPr>
                <a:spcBef>
                  <a:spcPct val="0"/>
                </a:spcBef>
              </a:pPr>
              <a:t>37</a:t>
            </a:fld>
            <a:endParaRPr lang="en-US" altLang="da-DK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3680424-74FC-4A87-9A2C-0CDDF61AF370}" type="slidenum">
              <a:rPr lang="en-US" altLang="da-DK" smtClean="0"/>
              <a:pPr>
                <a:spcBef>
                  <a:spcPct val="0"/>
                </a:spcBef>
              </a:pPr>
              <a:t>38</a:t>
            </a:fld>
            <a:endParaRPr lang="en-US" altLang="da-DK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1D04B1D-1187-410E-B55F-02C9C109B00D}" type="slidenum">
              <a:rPr lang="en-US" altLang="da-DK" smtClean="0"/>
              <a:pPr>
                <a:spcBef>
                  <a:spcPct val="0"/>
                </a:spcBef>
              </a:pPr>
              <a:t>39</a:t>
            </a:fld>
            <a:endParaRPr lang="en-US" altLang="da-DK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BCF482D-8FD5-47C8-BAA7-3E171DFA3DCC}" type="slidenum">
              <a:rPr lang="en-US" altLang="da-DK" smtClean="0"/>
              <a:pPr>
                <a:spcBef>
                  <a:spcPct val="0"/>
                </a:spcBef>
              </a:pPr>
              <a:t>40</a:t>
            </a:fld>
            <a:endParaRPr lang="en-US" altLang="da-D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4D73-C85E-48AA-BC1D-DE02965351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Roles, Responsibility, Behavior, Protocol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dirty="0" err="1"/>
              <a:t>SkyCave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From my </a:t>
            </a:r>
            <a:r>
              <a:rPr lang="da-DK" i="1" dirty="0"/>
              <a:t>Microservice and DevOps </a:t>
            </a:r>
            <a:r>
              <a:rPr lang="da-DK" dirty="0"/>
              <a:t>course</a:t>
            </a:r>
          </a:p>
          <a:p>
            <a:pPr lvl="1"/>
            <a:r>
              <a:rPr lang="da-DK" dirty="0"/>
              <a:t>Domain model: </a:t>
            </a:r>
          </a:p>
          <a:p>
            <a:pPr lvl="2"/>
            <a:r>
              <a:rPr lang="da-DK" b="1" dirty="0"/>
              <a:t>Three</a:t>
            </a:r>
            <a:r>
              <a:rPr lang="da-DK" dirty="0"/>
              <a:t> </a:t>
            </a:r>
            <a:r>
              <a:rPr lang="da-DK" dirty="0" err="1"/>
              <a:t>Concepts</a:t>
            </a: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 err="1"/>
              <a:t>Implementation</a:t>
            </a:r>
            <a:r>
              <a:rPr lang="da-DK" dirty="0"/>
              <a:t> model:</a:t>
            </a:r>
          </a:p>
          <a:p>
            <a:pPr lvl="2"/>
            <a:r>
              <a:rPr lang="da-DK" b="1" dirty="0"/>
              <a:t>94</a:t>
            </a:r>
            <a:r>
              <a:rPr lang="da-DK" dirty="0"/>
              <a:t> </a:t>
            </a:r>
            <a:r>
              <a:rPr lang="da-DK" dirty="0" err="1"/>
              <a:t>classes</a:t>
            </a:r>
            <a:endParaRPr lang="da-DK" dirty="0"/>
          </a:p>
          <a:p>
            <a:pPr lvl="2"/>
            <a:endParaRPr lang="da-DK" b="1" dirty="0"/>
          </a:p>
          <a:p>
            <a:pPr lvl="2"/>
            <a:r>
              <a:rPr lang="da-DK" dirty="0"/>
              <a:t>Patterns, </a:t>
            </a:r>
            <a:r>
              <a:rPr lang="da-DK" dirty="0" err="1"/>
              <a:t>dep</a:t>
            </a:r>
            <a:r>
              <a:rPr lang="da-DK" dirty="0"/>
              <a:t>. </a:t>
            </a:r>
            <a:r>
              <a:rPr lang="da-DK" dirty="0" err="1"/>
              <a:t>injection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 err="1"/>
              <a:t>network</a:t>
            </a:r>
            <a:r>
              <a:rPr lang="da-DK" dirty="0"/>
              <a:t>, databases,</a:t>
            </a:r>
            <a:br>
              <a:rPr lang="da-DK" dirty="0"/>
            </a:br>
            <a:r>
              <a:rPr lang="da-DK" dirty="0"/>
              <a:t>caching, </a:t>
            </a:r>
            <a:r>
              <a:rPr lang="da-DK" dirty="0" err="1"/>
              <a:t>availability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/>
              <a:t>performance,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8300"/>
            <a:ext cx="40930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3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HotStone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If strictly </a:t>
            </a:r>
            <a:r>
              <a:rPr lang="en-US" i="1" dirty="0"/>
              <a:t>Model</a:t>
            </a:r>
            <a:r>
              <a:rPr lang="en-US" dirty="0"/>
              <a:t> 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A) Identify landscape of concepts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B) Distribute behavior over this landscape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… then I would only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3 to 5 classes</a:t>
            </a:r>
          </a:p>
          <a:p>
            <a:pPr eaLnBrk="1" hangingPunct="1">
              <a:lnSpc>
                <a:spcPct val="90000"/>
              </a:lnSpc>
            </a:pPr>
            <a:endParaRPr lang="en-US" altLang="da-DK" dirty="0"/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My solution code have over</a:t>
            </a:r>
            <a:br>
              <a:rPr lang="en-US" altLang="da-DK" dirty="0"/>
            </a:br>
            <a:r>
              <a:rPr lang="en-US" altLang="da-DK" dirty="0"/>
              <a:t>100 interfaces/classes!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Strategies, dep inject, </a:t>
            </a:r>
            <a:br>
              <a:rPr lang="en-US" altLang="da-DK" dirty="0"/>
            </a:br>
            <a:r>
              <a:rPr lang="en-US" altLang="da-DK" dirty="0"/>
              <a:t>distribution, GUI, caching,</a:t>
            </a:r>
            <a:br>
              <a:rPr lang="en-US" altLang="da-DK" dirty="0"/>
            </a:br>
            <a:r>
              <a:rPr lang="en-US" altLang="da-DK" dirty="0"/>
              <a:t>testing, name services,</a:t>
            </a:r>
            <a:br>
              <a:rPr lang="en-US" altLang="da-DK" dirty="0"/>
            </a:br>
            <a:r>
              <a:rPr lang="en-US" altLang="da-DK" dirty="0"/>
              <a:t>logging, database recordings,</a:t>
            </a:r>
            <a:br>
              <a:rPr lang="en-US" altLang="da-DK" dirty="0"/>
            </a:br>
            <a:r>
              <a:rPr lang="en-US" altLang="da-DK" dirty="0"/>
              <a:t>…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984186"/>
            <a:ext cx="4471987" cy="31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271-042D-14F7-5791-8F48D96C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B153-8473-704A-0410-0A2ADB720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Design process is a </a:t>
            </a:r>
            <a:r>
              <a:rPr lang="en-US" altLang="da-DK" i="1" noProof="0" dirty="0">
                <a:solidFill>
                  <a:schemeClr val="accent2"/>
                </a:solidFill>
              </a:rPr>
              <a:t>Who / What cycle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Who</a:t>
            </a:r>
            <a:r>
              <a:rPr lang="en-US" altLang="da-DK" noProof="0" dirty="0"/>
              <a:t>: the objects comes </a:t>
            </a:r>
            <a:r>
              <a:rPr lang="en-US" altLang="da-DK" b="1" noProof="0" dirty="0"/>
              <a:t>first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What</a:t>
            </a:r>
            <a:r>
              <a:rPr lang="en-US" altLang="da-DK" noProof="0" dirty="0"/>
              <a:t>: the behavior comes </a:t>
            </a:r>
            <a:r>
              <a:rPr lang="en-US" altLang="da-DK" b="1" noProof="0" dirty="0"/>
              <a:t>second</a:t>
            </a:r>
          </a:p>
          <a:p>
            <a:r>
              <a:rPr lang="en-US" dirty="0"/>
              <a:t>… will make me end up with </a:t>
            </a:r>
            <a:r>
              <a:rPr lang="en-US" b="1" dirty="0"/>
              <a:t>few classes with zillions of methods covering all kinds of aspects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That is: </a:t>
            </a:r>
            <a:r>
              <a:rPr lang="en-US" b="1" dirty="0">
                <a:sym typeface="Wingdings" panose="05000000000000000000" pitchFamily="2" charset="2"/>
              </a:rPr>
              <a:t>The Blob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549B5-1CC2-1258-ADC3-6F2D10D0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6A71-801E-B302-CF2D-23E12B1F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8DB4-BB4F-5290-CDA1-D60472C4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6A5EDF0-FF81-69CD-402B-D764E668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86100"/>
            <a:ext cx="3457544" cy="19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3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C3DB-2816-6F04-ADB9-D158700B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Wrong Thinking per 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0FAF-015F-507C-3C97-D56E5EF9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lot of merits to Domain Modelling</a:t>
            </a:r>
          </a:p>
          <a:p>
            <a:pPr lvl="1"/>
            <a:r>
              <a:rPr lang="en-US" dirty="0"/>
              <a:t>Idea of Bounded Contexts is a prevailing way</a:t>
            </a:r>
            <a:br>
              <a:rPr lang="en-US" dirty="0"/>
            </a:br>
            <a:r>
              <a:rPr lang="en-US" dirty="0"/>
              <a:t>of organizing </a:t>
            </a:r>
            <a:r>
              <a:rPr lang="en-US" i="1" dirty="0"/>
              <a:t>microservices</a:t>
            </a:r>
          </a:p>
          <a:p>
            <a:pPr lvl="1"/>
            <a:endParaRPr lang="en-US" dirty="0"/>
          </a:p>
          <a:p>
            <a:r>
              <a:rPr lang="en-US" dirty="0"/>
              <a:t>The point is, if you </a:t>
            </a:r>
            <a:r>
              <a:rPr lang="en-US" i="1" dirty="0"/>
              <a:t>only</a:t>
            </a:r>
            <a:r>
              <a:rPr lang="en-US" dirty="0"/>
              <a:t> create objects/</a:t>
            </a:r>
            <a:br>
              <a:rPr lang="en-US" dirty="0"/>
            </a:br>
            <a:r>
              <a:rPr lang="en-US" dirty="0"/>
              <a:t>classes from these domain concept, they</a:t>
            </a:r>
            <a:br>
              <a:rPr lang="en-US" dirty="0"/>
            </a:br>
            <a:r>
              <a:rPr lang="en-US" dirty="0"/>
              <a:t>will be overcrowded by too many </a:t>
            </a:r>
            <a:br>
              <a:rPr lang="en-US" dirty="0"/>
            </a:br>
            <a:r>
              <a:rPr lang="en-US" dirty="0"/>
              <a:t>responsibilities… Blobbing…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CA02-8AC3-A208-A719-AB9364D4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06735-C987-3F28-963B-83B0AC8A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A8C8-9332-07F7-FB5D-A4A88440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946F2-0443-843B-D837-1600D543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20" y="1602119"/>
            <a:ext cx="2133600" cy="29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2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Responsibility-centric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79693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Focus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Responsibility centric focus</a:t>
            </a:r>
          </a:p>
          <a:p>
            <a:pPr lvl="1" eaLnBrk="1" hangingPunct="1"/>
            <a:r>
              <a:rPr lang="en-US" altLang="da-DK" noProof="0" dirty="0"/>
              <a:t>Role, responsibility, and collaboration</a:t>
            </a:r>
          </a:p>
          <a:p>
            <a:pPr lvl="1" eaLnBrk="1" hangingPunct="1"/>
            <a:r>
              <a:rPr lang="en-US" altLang="da-DK" noProof="0" dirty="0"/>
              <a:t>Object = provider of service in community</a:t>
            </a:r>
          </a:p>
          <a:p>
            <a:pPr lvl="1" eaLnBrk="1" hangingPunct="1"/>
            <a:r>
              <a:rPr lang="en-US" altLang="da-DK" noProof="0" dirty="0"/>
              <a:t>Leads to strong </a:t>
            </a:r>
            <a:r>
              <a:rPr lang="en-US" altLang="da-DK" i="1" noProof="0" dirty="0"/>
              <a:t>behavioral</a:t>
            </a:r>
            <a:r>
              <a:rPr lang="en-US" altLang="da-DK" noProof="0" dirty="0"/>
              <a:t> focus</a:t>
            </a:r>
          </a:p>
          <a:p>
            <a:pPr lvl="1" eaLnBrk="1" hangingPunct="1"/>
            <a:r>
              <a:rPr lang="en-US" altLang="da-DK" noProof="0" dirty="0"/>
              <a:t>CRC cards (Kent Beck, Rebecca </a:t>
            </a:r>
            <a:r>
              <a:rPr lang="en-US" altLang="da-DK" noProof="0" dirty="0" err="1"/>
              <a:t>Wirfs</a:t>
            </a:r>
            <a:r>
              <a:rPr lang="en-US" altLang="da-DK" noProof="0" dirty="0"/>
              <a:t>-Brock)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38021"/>
            <a:ext cx="331311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2977886"/>
            <a:ext cx="374491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5526"/>
      </p:ext>
    </p:extLst>
  </p:cSld>
  <p:clrMapOvr>
    <a:masterClrMapping/>
  </p:clrMapOvr>
  <p:transition advTm="7258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Another Definition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Another definition: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da-DK" i="1" noProof="0" dirty="0"/>
              <a:t>An object-oriented program is structured as a </a:t>
            </a:r>
            <a:r>
              <a:rPr lang="en-US" altLang="da-DK" b="1" i="1" noProof="0" dirty="0"/>
              <a:t>community</a:t>
            </a:r>
            <a:r>
              <a:rPr lang="en-US" altLang="da-DK" i="1" noProof="0" dirty="0"/>
              <a:t> of </a:t>
            </a:r>
            <a:r>
              <a:rPr lang="en-US" altLang="da-DK" b="1" i="1" noProof="0" dirty="0"/>
              <a:t>interacting agents</a:t>
            </a:r>
            <a:r>
              <a:rPr lang="en-US" altLang="da-DK" i="1" noProof="0" dirty="0"/>
              <a:t> called objects. Each object has a </a:t>
            </a:r>
            <a:r>
              <a:rPr lang="en-US" altLang="da-DK" b="1" i="1" noProof="0" dirty="0"/>
              <a:t>role</a:t>
            </a:r>
            <a:r>
              <a:rPr lang="en-US" altLang="da-DK" i="1" noProof="0" dirty="0"/>
              <a:t> to play. Each object </a:t>
            </a:r>
            <a:r>
              <a:rPr lang="en-US" altLang="da-DK" b="1" i="1" noProof="0" dirty="0"/>
              <a:t>provides a service</a:t>
            </a:r>
            <a:r>
              <a:rPr lang="en-US" altLang="da-DK" i="1" noProof="0" dirty="0"/>
              <a:t> or performs an action that is used by other members of the community.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i="1" noProof="0" dirty="0"/>
              <a:t>Budd 2002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 i="1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Shifting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away from “model of real world”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towards “community”, “interaction”, and “service”</a:t>
            </a:r>
            <a:endParaRPr lang="en-US" altLang="da-DK" i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Service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Budd’s definition is more skewed towards the functionality of the system.</a:t>
            </a:r>
          </a:p>
          <a:p>
            <a:pPr algn="ctr" eaLnBrk="1" hangingPunct="1"/>
            <a:endParaRPr lang="en-US" altLang="da-DK" b="1" noProof="0" dirty="0"/>
          </a:p>
          <a:p>
            <a:pPr algn="ctr" eaLnBrk="1" hangingPunct="1"/>
            <a:r>
              <a:rPr lang="en-US" altLang="da-DK" b="1" noProof="0" dirty="0"/>
              <a:t>At the end of the day, software pays the bill by providing </a:t>
            </a:r>
            <a:r>
              <a:rPr lang="en-US" altLang="da-DK" b="1" i="1" noProof="0" dirty="0"/>
              <a:t>functionality</a:t>
            </a:r>
            <a:r>
              <a:rPr lang="en-US" altLang="da-DK" b="1" noProof="0" dirty="0"/>
              <a:t> that the users need, not by being a nice model of the world!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Services are what developers get paid to create!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3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solidFill>
                  <a:schemeClr val="accent2"/>
                </a:solidFill>
              </a:rPr>
              <a:t>What/Who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Timothy Budd:</a:t>
            </a:r>
          </a:p>
          <a:p>
            <a:pPr algn="ctr" eaLnBrk="1" hangingPunct="1"/>
            <a:r>
              <a:rPr lang="en-US" altLang="en-US" i="1" noProof="0" dirty="0"/>
              <a:t>“Why begin the design process with an analysis of behavior? The simple answer is that the behavior of a system is usually understood long before any other aspects.”</a:t>
            </a:r>
          </a:p>
          <a:p>
            <a:pPr eaLnBrk="1" hangingPunct="1"/>
            <a:endParaRPr lang="en-US" altLang="en-US" i="1" noProof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i="1" noProof="0" dirty="0">
                <a:solidFill>
                  <a:schemeClr val="accent2"/>
                </a:solidFill>
              </a:rPr>
              <a:t>What / Who cycle</a:t>
            </a:r>
          </a:p>
          <a:p>
            <a:pPr lvl="1" eaLnBrk="1" hangingPunct="1"/>
            <a:r>
              <a:rPr lang="en-US" altLang="en-US" b="1" noProof="0" dirty="0">
                <a:solidFill>
                  <a:schemeClr val="accent2"/>
                </a:solidFill>
              </a:rPr>
              <a:t>What:</a:t>
            </a:r>
            <a:r>
              <a:rPr lang="en-US" altLang="en-US" noProof="0" dirty="0"/>
              <a:t> identify behavior / responsibility </a:t>
            </a:r>
            <a:r>
              <a:rPr lang="en-US" altLang="en-US" noProof="0" dirty="0">
                <a:sym typeface="Wingdings" pitchFamily="2" charset="2"/>
              </a:rPr>
              <a:t> roles</a:t>
            </a:r>
          </a:p>
          <a:p>
            <a:pPr lvl="1" eaLnBrk="1" hangingPunct="1"/>
            <a:r>
              <a:rPr lang="en-US" altLang="en-US" b="1" noProof="0" dirty="0">
                <a:solidFill>
                  <a:schemeClr val="accent2"/>
                </a:solidFill>
                <a:sym typeface="Wingdings" pitchFamily="2" charset="2"/>
              </a:rPr>
              <a:t>Who:</a:t>
            </a:r>
            <a:r>
              <a:rPr lang="en-US" altLang="en-US" noProof="0" dirty="0">
                <a:sym typeface="Wingdings" pitchFamily="2" charset="2"/>
              </a:rPr>
              <a:t> identify objects that may play the roles</a:t>
            </a:r>
          </a:p>
          <a:p>
            <a:pPr lvl="2" eaLnBrk="1" hangingPunct="1"/>
            <a:r>
              <a:rPr lang="en-US" altLang="en-US" noProof="0" dirty="0">
                <a:sym typeface="Wingdings" pitchFamily="2" charset="2"/>
              </a:rPr>
              <a:t>or even invent objects to serve roles only</a:t>
            </a:r>
          </a:p>
          <a:p>
            <a:pPr lvl="3" eaLnBrk="1" hangingPunct="1"/>
            <a:r>
              <a:rPr lang="en-US" altLang="en-US" noProof="0" dirty="0" err="1">
                <a:sym typeface="Wingdings" pitchFamily="2" charset="2"/>
              </a:rPr>
              <a:t>Larman</a:t>
            </a:r>
            <a:r>
              <a:rPr lang="en-US" altLang="en-US" noProof="0" dirty="0">
                <a:sym typeface="Wingdings" pitchFamily="2" charset="2"/>
              </a:rPr>
              <a:t> “Pure fabrication”; </a:t>
            </a: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Implications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Responsibility </a:t>
            </a:r>
            <a:r>
              <a:rPr lang="en-US" altLang="da-DK" noProof="0" dirty="0"/>
              <a:t>perspective:</a:t>
            </a:r>
          </a:p>
          <a:p>
            <a:pPr lvl="1" eaLnBrk="1" hangingPunct="1"/>
            <a:r>
              <a:rPr lang="en-US" altLang="da-DK" noProof="0" dirty="0"/>
              <a:t>A) Analyze behavior (what?) </a:t>
            </a:r>
          </a:p>
          <a:p>
            <a:pPr lvl="1" eaLnBrk="1" hangingPunct="1"/>
            <a:r>
              <a:rPr lang="en-US" altLang="da-DK" noProof="0" dirty="0"/>
              <a:t>B) Assign objects (who?)</a:t>
            </a:r>
          </a:p>
          <a:p>
            <a:pPr eaLnBrk="1" hangingPunct="1"/>
            <a:r>
              <a:rPr lang="en-US" altLang="da-DK" noProof="0" dirty="0"/>
              <a:t>Guidelines:</a:t>
            </a:r>
          </a:p>
          <a:p>
            <a:pPr lvl="1" eaLnBrk="1" hangingPunct="1"/>
            <a:r>
              <a:rPr lang="en-US" altLang="da-DK" noProof="0" dirty="0"/>
              <a:t>A) Behavior abstracted </a:t>
            </a:r>
            <a:r>
              <a:rPr lang="en-US" altLang="da-DK" noProof="0" dirty="0">
                <a:sym typeface="Wingdings" pitchFamily="2" charset="2"/>
              </a:rPr>
              <a:t> landscape of </a:t>
            </a:r>
            <a:r>
              <a:rPr lang="en-US" altLang="da-DK" i="1" noProof="0" dirty="0">
                <a:sym typeface="Wingdings" pitchFamily="2" charset="2"/>
              </a:rPr>
              <a:t>responsibilities</a:t>
            </a:r>
            <a:endParaRPr lang="en-US" altLang="da-DK" i="1" noProof="0" dirty="0"/>
          </a:p>
          <a:p>
            <a:pPr lvl="1" eaLnBrk="1" hangingPunct="1"/>
            <a:r>
              <a:rPr lang="en-US" altLang="da-DK" noProof="0" dirty="0"/>
              <a:t>B) Implement responsibilities in objects</a:t>
            </a:r>
          </a:p>
          <a:p>
            <a:pPr eaLnBrk="1" hangingPunct="1"/>
            <a:r>
              <a:rPr lang="en-US" altLang="da-DK" noProof="0" dirty="0">
                <a:sym typeface="Wingdings" pitchFamily="2" charset="2"/>
              </a:rPr>
              <a:t>Analysis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Resemble human organizations – often roles are invented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Still need to define the objects </a:t>
            </a:r>
          </a:p>
          <a:p>
            <a:pPr lvl="2" eaLnBrk="1" hangingPunct="1"/>
            <a:r>
              <a:rPr lang="da-DK" altLang="da-DK" dirty="0" err="1">
                <a:sym typeface="Wingdings" pitchFamily="2" charset="2"/>
              </a:rPr>
              <a:t>That</a:t>
            </a:r>
            <a:r>
              <a:rPr lang="da-DK" altLang="da-DK" dirty="0">
                <a:sym typeface="Wingdings" pitchFamily="2" charset="2"/>
              </a:rPr>
              <a:t> is, the person(s) to </a:t>
            </a:r>
            <a:r>
              <a:rPr lang="da-DK" altLang="da-DK" dirty="0" err="1">
                <a:sym typeface="Wingdings" pitchFamily="2" charset="2"/>
              </a:rPr>
              <a:t>fill</a:t>
            </a:r>
            <a:r>
              <a:rPr lang="da-DK" altLang="da-DK" dirty="0">
                <a:sym typeface="Wingdings" pitchFamily="2" charset="2"/>
              </a:rPr>
              <a:t> the </a:t>
            </a:r>
            <a:r>
              <a:rPr lang="da-DK" altLang="da-DK" dirty="0" err="1">
                <a:sym typeface="Wingdings" pitchFamily="2" charset="2"/>
              </a:rPr>
              <a:t>role</a:t>
            </a:r>
            <a:endParaRPr lang="en-US" altLang="da-DK" noProof="0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4098"/>
      </p:ext>
    </p:extLst>
  </p:cSld>
  <p:clrMapOvr>
    <a:masterClrMapping/>
  </p:clrMapOvr>
  <p:transition advTm="9583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C929-BC25-0AEC-6E23-AB4BCC5B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8F35E-9689-A552-87E3-492A189B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way we think about programs”…</a:t>
            </a:r>
          </a:p>
          <a:p>
            <a:pPr lvl="1"/>
            <a:r>
              <a:rPr lang="en-US" dirty="0"/>
              <a:t>A program is a sequence of </a:t>
            </a:r>
            <a:r>
              <a:rPr lang="en-US" i="1" dirty="0"/>
              <a:t>instructions</a:t>
            </a:r>
            <a:r>
              <a:rPr lang="en-US" dirty="0"/>
              <a:t> operating on </a:t>
            </a:r>
            <a:r>
              <a:rPr lang="en-US" i="1" dirty="0"/>
              <a:t>data</a:t>
            </a:r>
          </a:p>
          <a:p>
            <a:pPr lvl="2"/>
            <a:r>
              <a:rPr lang="en-US" i="1" dirty="0"/>
              <a:t>Procedural thinking </a:t>
            </a:r>
            <a:r>
              <a:rPr lang="en-US" dirty="0"/>
              <a:t>(How CPUs actually operate)</a:t>
            </a:r>
          </a:p>
          <a:p>
            <a:pPr lvl="3"/>
            <a:r>
              <a:rPr lang="en-US" dirty="0"/>
              <a:t>Python, C, Pascal, 		Assembler</a:t>
            </a:r>
          </a:p>
          <a:p>
            <a:pPr lvl="1"/>
            <a:r>
              <a:rPr lang="en-US" dirty="0"/>
              <a:t>A program is a sequence of </a:t>
            </a:r>
            <a:r>
              <a:rPr lang="en-US" i="1" dirty="0"/>
              <a:t>pure functions</a:t>
            </a:r>
            <a:r>
              <a:rPr lang="en-US" dirty="0"/>
              <a:t>, taking input and producing output</a:t>
            </a:r>
          </a:p>
          <a:p>
            <a:pPr lvl="2"/>
            <a:r>
              <a:rPr lang="en-US" i="1" dirty="0"/>
              <a:t>Functional thinking </a:t>
            </a:r>
            <a:r>
              <a:rPr lang="en-US" dirty="0"/>
              <a:t>(Mathematical computer science likes that a lot)</a:t>
            </a:r>
          </a:p>
          <a:p>
            <a:pPr lvl="3"/>
            <a:r>
              <a:rPr lang="en-US" dirty="0"/>
              <a:t>F#, Scala, </a:t>
            </a:r>
            <a:r>
              <a:rPr lang="en-US" dirty="0" err="1"/>
              <a:t>Haskel</a:t>
            </a:r>
            <a:r>
              <a:rPr lang="en-US" dirty="0"/>
              <a:t>, ML</a:t>
            </a:r>
          </a:p>
          <a:p>
            <a:pPr lvl="1"/>
            <a:r>
              <a:rPr lang="en-US" dirty="0"/>
              <a:t>A program is organized as </a:t>
            </a:r>
            <a:r>
              <a:rPr lang="en-US" i="1" dirty="0"/>
              <a:t>interacting objects</a:t>
            </a:r>
            <a:r>
              <a:rPr lang="en-US" dirty="0"/>
              <a:t>, encapsulating both data and operations</a:t>
            </a:r>
          </a:p>
          <a:p>
            <a:pPr lvl="2"/>
            <a:r>
              <a:rPr lang="en-US" i="1" dirty="0"/>
              <a:t>Object-oriented thinking </a:t>
            </a:r>
            <a:r>
              <a:rPr lang="en-US" dirty="0"/>
              <a:t>(Closer to how humans think)</a:t>
            </a:r>
          </a:p>
          <a:p>
            <a:pPr lvl="3"/>
            <a:r>
              <a:rPr lang="en-US" i="1" dirty="0"/>
              <a:t>C#, Java, C++</a:t>
            </a:r>
          </a:p>
          <a:p>
            <a:pPr lvl="1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5ACA-2841-10FB-365F-C4F7786B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3BA69-D3D5-D050-4AF5-B1856C1F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D4E43-B93C-42B8-92E6-ADFEFF6F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/>
              <a:t>The Central Concepts</a:t>
            </a:r>
          </a:p>
        </p:txBody>
      </p:sp>
      <p:sp>
        <p:nvSpPr>
          <p:cNvPr id="2560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noProof="0" dirty="0"/>
              <a:t>A strong mind-set for </a:t>
            </a:r>
            <a:br>
              <a:rPr lang="en-US" altLang="en-US" noProof="0" dirty="0"/>
            </a:br>
            <a:r>
              <a:rPr lang="en-US" altLang="en-US" noProof="0" dirty="0"/>
              <a:t>designing flexible software</a:t>
            </a:r>
          </a:p>
          <a:p>
            <a:r>
              <a:rPr lang="en-US" altLang="en-US" noProof="0" dirty="0"/>
              <a:t>“Theory of Compositional Designs”</a:t>
            </a:r>
          </a:p>
        </p:txBody>
      </p:sp>
    </p:spTree>
    <p:extLst>
      <p:ext uri="{BB962C8B-B14F-4D97-AF65-F5344CB8AC3E}">
        <p14:creationId xmlns:p14="http://schemas.microsoft.com/office/powerpoint/2010/main" val="286875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How people organize work!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central concepts:</a:t>
            </a:r>
          </a:p>
          <a:p>
            <a:pPr lvl="1"/>
            <a:r>
              <a:rPr lang="en-US" altLang="en-US" b="1" noProof="0" dirty="0"/>
              <a:t>Behavior:</a:t>
            </a:r>
            <a:r>
              <a:rPr lang="en-US" altLang="en-US" noProof="0" dirty="0"/>
              <a:t> </a:t>
            </a:r>
            <a:r>
              <a:rPr lang="en-US" altLang="en-US" i="1" noProof="0" dirty="0"/>
              <a:t>What actually is being done</a:t>
            </a:r>
          </a:p>
          <a:p>
            <a:pPr lvl="2"/>
            <a:r>
              <a:rPr lang="en-US" altLang="en-US" noProof="0" dirty="0"/>
              <a:t>”Henrik sits Sunday morning and writes these slides”</a:t>
            </a:r>
          </a:p>
          <a:p>
            <a:pPr lvl="1"/>
            <a:r>
              <a:rPr lang="en-US" altLang="en-US" b="1" noProof="0" dirty="0"/>
              <a:t>Responsibility:</a:t>
            </a:r>
            <a:r>
              <a:rPr lang="en-US" altLang="en-US" b="1" i="1" noProof="0" dirty="0"/>
              <a:t> </a:t>
            </a:r>
            <a:r>
              <a:rPr lang="en-US" altLang="en-US" i="1" noProof="0" dirty="0"/>
              <a:t>Being accountable for answering request</a:t>
            </a:r>
          </a:p>
          <a:p>
            <a:pPr lvl="2"/>
            <a:r>
              <a:rPr lang="en-US" altLang="en-US" noProof="0" dirty="0"/>
              <a:t>”Henrik is responsible for teaching responsibility-centric design”</a:t>
            </a:r>
          </a:p>
          <a:p>
            <a:pPr lvl="1"/>
            <a:r>
              <a:rPr lang="en-US" altLang="en-US" b="1" noProof="0" dirty="0"/>
              <a:t>Role: </a:t>
            </a:r>
            <a:r>
              <a:rPr lang="en-US" altLang="en-US" i="1" noProof="0" dirty="0"/>
              <a:t>A function/part performed in particular process</a:t>
            </a:r>
          </a:p>
          <a:p>
            <a:pPr lvl="2"/>
            <a:r>
              <a:rPr lang="en-US" altLang="en-US" noProof="0" dirty="0"/>
              <a:t>”Henrik is the course teacher of SWEA”</a:t>
            </a:r>
          </a:p>
          <a:p>
            <a:pPr lvl="1"/>
            <a:r>
              <a:rPr lang="en-US" altLang="en-US" b="1" noProof="0" dirty="0"/>
              <a:t>Protocol: </a:t>
            </a:r>
            <a:r>
              <a:rPr lang="en-US" altLang="en-US" i="1" noProof="0" dirty="0"/>
              <a:t>Convention detailing the expected sequence of interactions by a set of roles</a:t>
            </a:r>
          </a:p>
          <a:p>
            <a:pPr lvl="2"/>
            <a:r>
              <a:rPr lang="en-US" altLang="en-US" noProof="0" dirty="0"/>
              <a:t>”Teacher: ‘Welcome’ =&gt; Students: stops talking and starts listening”</a:t>
            </a:r>
          </a:p>
          <a:p>
            <a:pPr lvl="2"/>
            <a:r>
              <a:rPr lang="en-US" altLang="en-US" dirty="0"/>
              <a:t>Student asks question; teacher is expected to answer</a:t>
            </a: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It is all Roles and Protocol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Any complex human organization relies completely on each person understanding roles and protocols</a:t>
            </a:r>
          </a:p>
          <a:p>
            <a:pPr lvl="1"/>
            <a:r>
              <a:rPr lang="en-US" altLang="en-US" noProof="0" dirty="0"/>
              <a:t>If I get hospitalized, I understand the roles of patient, nurses, and physicians</a:t>
            </a:r>
          </a:p>
          <a:p>
            <a:pPr lvl="1"/>
            <a:r>
              <a:rPr lang="en-US" altLang="en-US" noProof="0" dirty="0"/>
              <a:t>CEOs, managers, software developers, architects, testers, sales people, …</a:t>
            </a:r>
          </a:p>
          <a:p>
            <a:pPr lvl="1"/>
            <a:endParaRPr lang="en-US" altLang="en-US" noProof="0" dirty="0"/>
          </a:p>
          <a:p>
            <a:pPr lvl="1"/>
            <a:endParaRPr lang="en-US" altLang="en-US" dirty="0"/>
          </a:p>
          <a:p>
            <a:pPr lvl="1"/>
            <a:endParaRPr lang="en-US" altLang="en-US" noProof="0" dirty="0"/>
          </a:p>
          <a:p>
            <a:pPr lvl="1"/>
            <a:endParaRPr lang="en-US" altLang="en-US" dirty="0"/>
          </a:p>
          <a:p>
            <a:pPr lvl="1"/>
            <a:r>
              <a:rPr lang="en-US" altLang="en-US" noProof="0" dirty="0"/>
              <a:t>Hardship of marriage: finding the proper roles and protocols </a:t>
            </a:r>
            <a:r>
              <a:rPr lang="en-US" altLang="en-US" noProof="0" dirty="0">
                <a:sym typeface="Wingdings" pitchFamily="2" charset="2"/>
              </a:rPr>
              <a:t></a:t>
            </a:r>
          </a:p>
          <a:p>
            <a:pPr lvl="2"/>
            <a:r>
              <a:rPr lang="en-US" altLang="en-US" noProof="0" dirty="0">
                <a:sym typeface="Wingdings" pitchFamily="2" charset="2"/>
              </a:rPr>
              <a:t>Role models?</a:t>
            </a:r>
          </a:p>
          <a:p>
            <a:pPr lvl="1"/>
            <a:endParaRPr lang="en-US" altLang="en-US" noProof="0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7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Roles decouples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primary point of roles:</a:t>
            </a:r>
          </a:p>
          <a:p>
            <a:pPr algn="ctr"/>
            <a:r>
              <a:rPr lang="en-US" altLang="en-US" b="1" i="1" noProof="0" dirty="0"/>
              <a:t>It provides a higher abstraction than that of the individual person</a:t>
            </a:r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I know my responsibilities and the protocol once I am assigned a known role</a:t>
            </a:r>
          </a:p>
          <a:p>
            <a:pPr lvl="1"/>
            <a:r>
              <a:rPr lang="en-US" altLang="en-US" noProof="0" dirty="0"/>
              <a:t>Teacher role defines what my responsibilities are</a:t>
            </a:r>
          </a:p>
          <a:p>
            <a:r>
              <a:rPr lang="en-US" altLang="en-US" noProof="0" dirty="0"/>
              <a:t>I can collaborate efficiently with others once I know their roles</a:t>
            </a:r>
          </a:p>
          <a:p>
            <a:pPr lvl="1"/>
            <a:r>
              <a:rPr lang="en-US" altLang="en-US" dirty="0"/>
              <a:t>Student role defines what I can expect them to do</a:t>
            </a: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7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Many-to-many relation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Big company</a:t>
            </a:r>
          </a:p>
          <a:p>
            <a:pPr lvl="1"/>
            <a:r>
              <a:rPr lang="en-US" altLang="en-US" noProof="0" dirty="0"/>
              <a:t>One person is manager, one software architect, two lead developers, and ten software developers</a:t>
            </a:r>
          </a:p>
          <a:p>
            <a:r>
              <a:rPr lang="en-US" altLang="en-US" noProof="0" dirty="0"/>
              <a:t>Small company</a:t>
            </a:r>
          </a:p>
          <a:p>
            <a:pPr lvl="1"/>
            <a:r>
              <a:rPr lang="en-US" altLang="en-US" noProof="0" dirty="0"/>
              <a:t>Same person is manager, software architect, lead and software programmer </a:t>
            </a:r>
            <a:r>
              <a:rPr lang="en-US" altLang="en-US" noProof="0" dirty="0">
                <a:sym typeface="Wingdings" pitchFamily="2" charset="2"/>
              </a:rPr>
              <a:t></a:t>
            </a:r>
          </a:p>
          <a:p>
            <a:pPr lvl="1"/>
            <a:endParaRPr lang="en-US" altLang="en-US" noProof="0" dirty="0">
              <a:sym typeface="Wingdings" pitchFamily="2" charset="2"/>
            </a:endParaRPr>
          </a:p>
          <a:p>
            <a:r>
              <a:rPr lang="en-US" altLang="en-US" noProof="0" dirty="0">
                <a:sym typeface="Wingdings" pitchFamily="2" charset="2"/>
              </a:rPr>
              <a:t>That is: </a:t>
            </a:r>
            <a:r>
              <a:rPr lang="en-US" altLang="en-US" b="1" noProof="0" dirty="0">
                <a:sym typeface="Wingdings" pitchFamily="2" charset="2"/>
              </a:rPr>
              <a:t>One individual may serve many roles</a:t>
            </a:r>
          </a:p>
          <a:p>
            <a:endParaRPr lang="en-US" altLang="en-US" b="1" noProof="0" dirty="0">
              <a:sym typeface="Wingdings" pitchFamily="2" charset="2"/>
            </a:endParaRPr>
          </a:p>
          <a:p>
            <a:r>
              <a:rPr lang="en-US" altLang="en-US" sz="2400" i="1" noProof="0" dirty="0">
                <a:sym typeface="Wingdings" pitchFamily="2" charset="2"/>
              </a:rPr>
              <a:t>Henrik: Teacher, researcher, tax payer, company owner, tourist, father, husband, …</a:t>
            </a:r>
            <a:endParaRPr lang="en-US" altLang="en-US" sz="2400" i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05400" y="4914900"/>
            <a:ext cx="3200400" cy="3820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Interface Segregation Principle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889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Many-to-many relation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Hospital</a:t>
            </a:r>
          </a:p>
          <a:p>
            <a:pPr lvl="1"/>
            <a:r>
              <a:rPr lang="en-US" altLang="en-US" noProof="0" dirty="0">
                <a:sym typeface="Wingdings" pitchFamily="2" charset="2"/>
              </a:rPr>
              <a:t>Nurses attend the patients</a:t>
            </a:r>
          </a:p>
          <a:p>
            <a:pPr lvl="1"/>
            <a:r>
              <a:rPr lang="en-US" altLang="en-US" noProof="0" dirty="0">
                <a:sym typeface="Wingdings" pitchFamily="2" charset="2"/>
              </a:rPr>
              <a:t>And different persons serve the role during shifts</a:t>
            </a:r>
          </a:p>
          <a:p>
            <a:pPr lvl="1"/>
            <a:endParaRPr lang="en-US" altLang="en-US" noProof="0" dirty="0">
              <a:sym typeface="Wingdings" pitchFamily="2" charset="2"/>
            </a:endParaRPr>
          </a:p>
          <a:p>
            <a:r>
              <a:rPr lang="en-US" altLang="en-US" noProof="0" dirty="0">
                <a:sym typeface="Wingdings" pitchFamily="2" charset="2"/>
              </a:rPr>
              <a:t>That is: </a:t>
            </a:r>
            <a:r>
              <a:rPr lang="en-US" altLang="en-US" b="1" noProof="0" dirty="0">
                <a:sym typeface="Wingdings" pitchFamily="2" charset="2"/>
              </a:rPr>
              <a:t>One role may be served by many persons</a:t>
            </a:r>
          </a:p>
          <a:p>
            <a:endParaRPr lang="en-US" altLang="en-US" b="1" noProof="0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3142428"/>
            <a:ext cx="3200400" cy="3820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Substitution Principle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541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Role concept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role concept allows us to use </a:t>
            </a:r>
            <a:r>
              <a:rPr lang="en-US" altLang="da-DK" i="1" noProof="0" dirty="0"/>
              <a:t>either</a:t>
            </a:r>
            <a:r>
              <a:rPr lang="en-US" altLang="da-DK" noProof="0" dirty="0"/>
              <a:t> approach (who/what or what/who) because “what” can be expressed as roles.</a:t>
            </a:r>
          </a:p>
        </p:txBody>
      </p:sp>
      <p:sp>
        <p:nvSpPr>
          <p:cNvPr id="31750" name="Oval 4"/>
          <p:cNvSpPr>
            <a:spLocks noChangeArrowheads="1"/>
          </p:cNvSpPr>
          <p:nvPr/>
        </p:nvSpPr>
        <p:spPr bwMode="auto">
          <a:xfrm>
            <a:off x="1189039" y="4118240"/>
            <a:ext cx="2281237" cy="931333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33" tIns="44423" rIns="90433" bIns="44423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1116013" y="2436813"/>
            <a:ext cx="2305050" cy="931333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33" tIns="44423" rIns="90433" bIns="44423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Relation</a:t>
            </a:r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2339975" y="3458104"/>
            <a:ext cx="0" cy="5397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63938" y="2095501"/>
            <a:ext cx="5465763" cy="2382574"/>
            <a:chOff x="2245" y="1584"/>
            <a:chExt cx="3443" cy="1801"/>
          </a:xfrm>
        </p:grpSpPr>
        <p:grpSp>
          <p:nvGrpSpPr>
            <p:cNvPr id="31754" name="Group 8"/>
            <p:cNvGrpSpPr>
              <a:grpSpLocks/>
            </p:cNvGrpSpPr>
            <p:nvPr/>
          </p:nvGrpSpPr>
          <p:grpSpPr bwMode="auto">
            <a:xfrm>
              <a:off x="2245" y="2296"/>
              <a:ext cx="1996" cy="1089"/>
              <a:chOff x="2245" y="2296"/>
              <a:chExt cx="1996" cy="1089"/>
            </a:xfrm>
          </p:grpSpPr>
          <p:sp>
            <p:nvSpPr>
              <p:cNvPr id="31756" name="Oval 9"/>
              <p:cNvSpPr>
                <a:spLocks noChangeArrowheads="1"/>
              </p:cNvSpPr>
              <p:nvPr/>
            </p:nvSpPr>
            <p:spPr bwMode="auto">
              <a:xfrm>
                <a:off x="2789" y="2523"/>
                <a:ext cx="1452" cy="704"/>
              </a:xfrm>
              <a:prstGeom prst="ellipse">
                <a:avLst/>
              </a:prstGeom>
              <a:ln>
                <a:headEnd/>
                <a:tailEnd type="none" w="lg" len="lg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0433" tIns="44423" rIns="90433" bIns="44423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da-DK" sz="1800" dirty="0">
                    <a:solidFill>
                      <a:schemeClr val="accent1">
                        <a:lumMod val="50000"/>
                      </a:schemeClr>
                    </a:solidFill>
                  </a:rPr>
                  <a:t>Role</a:t>
                </a:r>
              </a:p>
            </p:txBody>
          </p:sp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>
                <a:off x="2245" y="2296"/>
                <a:ext cx="590" cy="27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90433" tIns="44423" rIns="90433" bIns="44423">
                <a:spAutoFit/>
              </a:bodyPr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758" name="Line 11"/>
              <p:cNvSpPr>
                <a:spLocks noChangeShapeType="1"/>
              </p:cNvSpPr>
              <p:nvPr/>
            </p:nvSpPr>
            <p:spPr bwMode="auto">
              <a:xfrm flipV="1">
                <a:off x="2290" y="3158"/>
                <a:ext cx="545" cy="2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90433" tIns="44423" rIns="90433" bIns="44423">
                <a:spAutoFit/>
              </a:bodyPr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755" name="Text Box 12"/>
            <p:cNvSpPr txBox="1">
              <a:spLocks noChangeArrowheads="1"/>
            </p:cNvSpPr>
            <p:nvPr/>
          </p:nvSpPr>
          <p:spPr bwMode="auto">
            <a:xfrm>
              <a:off x="4272" y="1584"/>
              <a:ext cx="1416" cy="12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2000" b="1" dirty="0">
                  <a:solidFill>
                    <a:schemeClr val="accent1">
                      <a:lumMod val="50000"/>
                    </a:schemeClr>
                  </a:solidFill>
                </a:rPr>
                <a:t>Role makes service a </a:t>
              </a:r>
              <a:r>
                <a:rPr lang="en-GB" altLang="da-DK" sz="2000" b="1" i="1" dirty="0">
                  <a:solidFill>
                    <a:schemeClr val="accent1">
                      <a:lumMod val="50000"/>
                    </a:schemeClr>
                  </a:solidFill>
                </a:rPr>
                <a:t>first-class citizen</a:t>
              </a:r>
              <a:r>
                <a:rPr lang="en-GB" altLang="da-DK" sz="2000" b="1" dirty="0">
                  <a:solidFill>
                    <a:schemeClr val="accent1">
                      <a:lumMod val="50000"/>
                    </a:schemeClr>
                  </a:solidFill>
                </a:rPr>
                <a:t> of our design vocabulary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Roles may be invented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Roles may be invented by need. 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A pre-school kindergarten invented a </a:t>
            </a:r>
            <a:r>
              <a:rPr lang="en-US" altLang="en-US" b="1" i="1" noProof="0" dirty="0"/>
              <a:t>Flyer</a:t>
            </a:r>
            <a:r>
              <a:rPr lang="en-US" altLang="en-US" noProof="0" dirty="0"/>
              <a:t> role whose responsibility it was to ‘catch’ all interruptions to make the daily work more fluent for the ‘non-flyer’ pedagogues.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/>
              <a:t>Enough Academic B…….</a:t>
            </a:r>
          </a:p>
        </p:txBody>
      </p:sp>
      <p:sp>
        <p:nvSpPr>
          <p:cNvPr id="3379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noProof="0" dirty="0"/>
              <a:t>What should I do when designing???</a:t>
            </a:r>
          </a:p>
        </p:txBody>
      </p:sp>
    </p:spTree>
    <p:extLst>
      <p:ext uri="{BB962C8B-B14F-4D97-AF65-F5344CB8AC3E}">
        <p14:creationId xmlns:p14="http://schemas.microsoft.com/office/powerpoint/2010/main" val="338815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Software as Organizations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proposal:</a:t>
            </a:r>
          </a:p>
          <a:p>
            <a:pPr lvl="1"/>
            <a:r>
              <a:rPr lang="en-US" altLang="en-US" noProof="0" dirty="0"/>
              <a:t>Think software design in terms of </a:t>
            </a:r>
          </a:p>
          <a:p>
            <a:pPr lvl="2"/>
            <a:r>
              <a:rPr lang="en-US" altLang="en-US" noProof="0" dirty="0"/>
              <a:t>The </a:t>
            </a:r>
            <a:r>
              <a:rPr lang="en-US" altLang="en-US" b="1" noProof="0" dirty="0"/>
              <a:t>responsibilities</a:t>
            </a:r>
            <a:r>
              <a:rPr lang="en-US" altLang="en-US" noProof="0" dirty="0"/>
              <a:t> to be served</a:t>
            </a:r>
          </a:p>
          <a:p>
            <a:pPr lvl="2"/>
            <a:r>
              <a:rPr lang="en-US" altLang="en-US" noProof="0" dirty="0"/>
              <a:t>Group then into </a:t>
            </a:r>
            <a:r>
              <a:rPr lang="en-US" altLang="en-US" b="1" noProof="0" dirty="0"/>
              <a:t>cohesive roles</a:t>
            </a:r>
          </a:p>
          <a:p>
            <a:pPr lvl="2"/>
            <a:r>
              <a:rPr lang="en-US" altLang="en-US" noProof="0" dirty="0"/>
              <a:t>And define their </a:t>
            </a:r>
            <a:r>
              <a:rPr lang="en-US" altLang="en-US" b="1" noProof="0" dirty="0"/>
              <a:t>protocols</a:t>
            </a:r>
            <a:r>
              <a:rPr lang="en-US" altLang="en-US" noProof="0" dirty="0"/>
              <a:t>, how are they going to collaborate</a:t>
            </a:r>
            <a:endParaRPr lang="en-US" altLang="en-US" b="1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That is: </a:t>
            </a:r>
          </a:p>
          <a:p>
            <a:pPr algn="ctr"/>
            <a:r>
              <a:rPr lang="en-US" altLang="en-US" b="1" noProof="0" dirty="0"/>
              <a:t>Design software as an Organization</a:t>
            </a:r>
          </a:p>
          <a:p>
            <a:pPr marL="0" indent="0" algn="ctr">
              <a:buNone/>
            </a:pPr>
            <a:endParaRPr lang="en-US" altLang="en-US" b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F4DB-0744-9E90-C617-1E01C183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874C-9B7E-8B47-EC4D-D9DB8E4C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Object-Orientation (OO) is about objects…</a:t>
            </a:r>
          </a:p>
          <a:p>
            <a:r>
              <a:rPr lang="en-US" i="1" dirty="0"/>
              <a:t>But what is an object?</a:t>
            </a:r>
          </a:p>
          <a:p>
            <a:r>
              <a:rPr lang="en-US" dirty="0"/>
              <a:t>It turns out – that there are several ways of thinking…</a:t>
            </a:r>
          </a:p>
          <a:p>
            <a:pPr eaLnBrk="1" hangingPunct="1"/>
            <a:r>
              <a:rPr lang="en-US" altLang="da-DK" b="1" i="1" noProof="0" dirty="0">
                <a:solidFill>
                  <a:srgbClr val="C00000"/>
                </a:solidFill>
              </a:rPr>
              <a:t>Language centric</a:t>
            </a:r>
            <a:r>
              <a:rPr lang="en-US" altLang="da-DK" b="1" noProof="0" dirty="0">
                <a:solidFill>
                  <a:srgbClr val="C00000"/>
                </a:solidFill>
              </a:rPr>
              <a:t> perspective:</a:t>
            </a:r>
          </a:p>
          <a:p>
            <a:pPr algn="ctr" eaLnBrk="1" hangingPunct="1"/>
            <a:r>
              <a:rPr lang="en-US" altLang="da-DK" noProof="0" dirty="0">
                <a:solidFill>
                  <a:srgbClr val="C00000"/>
                </a:solidFill>
              </a:rPr>
              <a:t>Object = Data + Actions</a:t>
            </a:r>
          </a:p>
          <a:p>
            <a:pPr eaLnBrk="1" hangingPunct="1"/>
            <a:r>
              <a:rPr lang="en-US" altLang="da-DK" b="1" i="1" noProof="0" dirty="0">
                <a:solidFill>
                  <a:schemeClr val="accent3">
                    <a:lumMod val="75000"/>
                  </a:schemeClr>
                </a:solidFill>
              </a:rPr>
              <a:t>Model centric</a:t>
            </a:r>
            <a:r>
              <a:rPr lang="en-US" altLang="da-DK" b="1" noProof="0" dirty="0">
                <a:solidFill>
                  <a:schemeClr val="accent3">
                    <a:lumMod val="75000"/>
                  </a:schemeClr>
                </a:solidFill>
              </a:rPr>
              <a:t> perspective:</a:t>
            </a:r>
          </a:p>
          <a:p>
            <a:pPr algn="ctr" eaLnBrk="1" hangingPunct="1"/>
            <a:r>
              <a:rPr lang="en-US" altLang="da-DK" noProof="0" dirty="0">
                <a:solidFill>
                  <a:schemeClr val="accent3">
                    <a:lumMod val="75000"/>
                  </a:schemeClr>
                </a:solidFill>
              </a:rPr>
              <a:t>Object = Model element in domain</a:t>
            </a:r>
          </a:p>
          <a:p>
            <a:pPr eaLnBrk="1" hangingPunct="1"/>
            <a:r>
              <a:rPr lang="en-US" altLang="da-DK" b="1" i="1" noProof="0" dirty="0">
                <a:solidFill>
                  <a:schemeClr val="accent5">
                    <a:lumMod val="75000"/>
                  </a:schemeClr>
                </a:solidFill>
              </a:rPr>
              <a:t>Responsibility centric</a:t>
            </a:r>
            <a:r>
              <a:rPr lang="en-US" altLang="da-DK" b="1" noProof="0" dirty="0">
                <a:solidFill>
                  <a:schemeClr val="accent5">
                    <a:lumMod val="75000"/>
                  </a:schemeClr>
                </a:solidFill>
              </a:rPr>
              <a:t> perspective:</a:t>
            </a:r>
          </a:p>
          <a:p>
            <a:pPr algn="ctr"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Object = Responsible for providing service</a:t>
            </a:r>
            <a:b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 in community of interacting objects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F5942-252D-2E80-4AD8-92625339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210C-155E-F7B2-677E-2D113F33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FE37B-776E-9279-AD9A-1964C4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Super simple example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Pay station</a:t>
            </a:r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Now, one responsibility has been put into another role: the </a:t>
            </a:r>
            <a:r>
              <a:rPr lang="en-US" altLang="en-US" noProof="0" dirty="0" err="1"/>
              <a:t>RateStrategy</a:t>
            </a:r>
            <a:r>
              <a:rPr lang="en-US" altLang="en-US" noProof="0" dirty="0"/>
              <a:t>.</a:t>
            </a:r>
          </a:p>
          <a:p>
            <a:pPr lvl="1"/>
            <a:r>
              <a:rPr lang="en-US" altLang="en-US" dirty="0"/>
              <a:t>And different objects may play that role…</a:t>
            </a:r>
            <a:endParaRPr lang="en-US" altLang="en-US" noProof="0" dirty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88" y="1409700"/>
            <a:ext cx="5849112" cy="22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0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Another Example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b="1" noProof="0" dirty="0" err="1"/>
              <a:t>HotStone</a:t>
            </a:r>
            <a:endParaRPr lang="en-US" altLang="en-US" sz="1800" b="1" noProof="0" dirty="0"/>
          </a:p>
          <a:p>
            <a:pPr lvl="1"/>
            <a:r>
              <a:rPr lang="en-US" altLang="en-US" sz="1600" noProof="0" dirty="0"/>
              <a:t>Game</a:t>
            </a:r>
            <a:r>
              <a:rPr lang="en-US" altLang="en-US" sz="1600" dirty="0"/>
              <a:t> (= manager/coordinator)</a:t>
            </a:r>
            <a:endParaRPr lang="en-US" altLang="en-US" sz="1600" noProof="0" dirty="0"/>
          </a:p>
          <a:p>
            <a:pPr lvl="2"/>
            <a:r>
              <a:rPr lang="en-US" altLang="en-US" sz="1400" noProof="0" dirty="0"/>
              <a:t>Role: Is responsible for overall game mechanics </a:t>
            </a:r>
          </a:p>
          <a:p>
            <a:pPr lvl="3"/>
            <a:r>
              <a:rPr lang="en-US" altLang="en-US" sz="1200" noProof="0" dirty="0"/>
              <a:t>Card handling, hand, battlefield, attacks, turn taking, rules enforcer…</a:t>
            </a:r>
          </a:p>
          <a:p>
            <a:pPr lvl="2"/>
            <a:r>
              <a:rPr lang="en-US" altLang="en-US" sz="1400" noProof="0" dirty="0"/>
              <a:t>Collaborates with lots of other roles</a:t>
            </a:r>
          </a:p>
          <a:p>
            <a:pPr lvl="1"/>
            <a:r>
              <a:rPr lang="en-US" altLang="en-US" sz="1600" noProof="0" dirty="0"/>
              <a:t>Hero, Card (= specialists)</a:t>
            </a:r>
          </a:p>
          <a:p>
            <a:pPr lvl="2"/>
            <a:r>
              <a:rPr lang="en-US" altLang="en-US" sz="1400" noProof="0" dirty="0"/>
              <a:t>Role: Primary </a:t>
            </a:r>
            <a:r>
              <a:rPr lang="en-US" altLang="en-US" sz="1400" i="1" noProof="0" dirty="0"/>
              <a:t>state holders</a:t>
            </a:r>
            <a:r>
              <a:rPr lang="en-US" altLang="en-US" sz="1400" noProof="0" dirty="0"/>
              <a:t> + simple, local, </a:t>
            </a:r>
            <a:r>
              <a:rPr lang="en-US" altLang="en-US" sz="1400" i="1" noProof="0" dirty="0"/>
              <a:t>state changes</a:t>
            </a:r>
          </a:p>
          <a:p>
            <a:pPr lvl="3"/>
            <a:r>
              <a:rPr lang="en-US" altLang="en-US" sz="1400" noProof="0" dirty="0"/>
              <a:t>Owner, health, mana, …</a:t>
            </a:r>
          </a:p>
          <a:p>
            <a:pPr lvl="1"/>
            <a:r>
              <a:rPr lang="en-US" altLang="en-US" sz="1600" noProof="0" dirty="0" err="1"/>
              <a:t>WinnerStrategy</a:t>
            </a:r>
            <a:r>
              <a:rPr lang="en-US" altLang="en-US" sz="1600" noProof="0" dirty="0"/>
              <a:t> (= super-specialist </a:t>
            </a:r>
            <a:r>
              <a:rPr lang="en-US" altLang="en-US" sz="1600" noProof="0" dirty="0">
                <a:sym typeface="Wingdings" pitchFamily="2" charset="2"/>
              </a:rPr>
              <a:t>)</a:t>
            </a:r>
            <a:endParaRPr lang="en-US" altLang="en-US" sz="1600" noProof="0" dirty="0"/>
          </a:p>
          <a:p>
            <a:pPr lvl="2"/>
            <a:r>
              <a:rPr lang="en-US" altLang="en-US" sz="1400" noProof="0" dirty="0"/>
              <a:t>Role: Is responsible for calculating who has won</a:t>
            </a:r>
          </a:p>
          <a:p>
            <a:pPr lvl="3"/>
            <a:r>
              <a:rPr lang="en-US" altLang="en-US" sz="1400" noProof="0" dirty="0"/>
              <a:t>Access information from other roles to do the calculation</a:t>
            </a:r>
          </a:p>
          <a:p>
            <a:pPr lvl="1"/>
            <a:r>
              <a:rPr lang="en-US" altLang="en-US" sz="1600" dirty="0" err="1"/>
              <a:t>DeckBuildingStrategy</a:t>
            </a:r>
            <a:endParaRPr lang="en-US" altLang="en-US" sz="1600" noProof="0" dirty="0"/>
          </a:p>
          <a:p>
            <a:pPr lvl="2"/>
            <a:r>
              <a:rPr lang="en-US" altLang="en-US" sz="1400" noProof="0" dirty="0"/>
              <a:t>Role: Is responsible for creating a deck</a:t>
            </a:r>
          </a:p>
          <a:p>
            <a:pPr lvl="1"/>
            <a:r>
              <a:rPr lang="en-US" altLang="en-US" sz="1600" dirty="0" err="1"/>
              <a:t>ect</a:t>
            </a:r>
            <a:r>
              <a:rPr lang="en-US" altLang="en-US" sz="1600" dirty="0"/>
              <a:t>.</a:t>
            </a:r>
          </a:p>
          <a:p>
            <a:pPr lvl="1"/>
            <a:endParaRPr lang="en-US" altLang="en-US" sz="16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1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Yet Another Example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800" b="1" noProof="0" dirty="0" err="1"/>
              <a:t>SkyCave</a:t>
            </a:r>
            <a:endParaRPr lang="en-US" altLang="en-US" sz="1800" b="1" noProof="0" dirty="0"/>
          </a:p>
          <a:p>
            <a:pPr lvl="1">
              <a:defRPr/>
            </a:pPr>
            <a:r>
              <a:rPr lang="en-US" altLang="en-US" sz="1600" noProof="0" dirty="0"/>
              <a:t>Massive multiplayer on-line exploration experience</a:t>
            </a:r>
          </a:p>
          <a:p>
            <a:pPr>
              <a:defRPr/>
            </a:pPr>
            <a:r>
              <a:rPr lang="en-US" altLang="en-US" sz="1800" noProof="0" dirty="0"/>
              <a:t>(Some of the many) Roles:</a:t>
            </a:r>
          </a:p>
          <a:p>
            <a:pPr lvl="1">
              <a:defRPr/>
            </a:pPr>
            <a:r>
              <a:rPr lang="en-US" altLang="en-US" sz="1600" noProof="0" dirty="0"/>
              <a:t>Cave, Player, Room</a:t>
            </a:r>
          </a:p>
          <a:p>
            <a:pPr lvl="2">
              <a:defRPr/>
            </a:pPr>
            <a:r>
              <a:rPr lang="en-US" altLang="en-US" sz="1400" noProof="0" dirty="0"/>
              <a:t>Domain abstractions</a:t>
            </a:r>
          </a:p>
          <a:p>
            <a:pPr lvl="3">
              <a:defRPr/>
            </a:pPr>
            <a:r>
              <a:rPr lang="en-US" altLang="en-US" sz="1400" i="1" noProof="0" dirty="0"/>
              <a:t>Player</a:t>
            </a:r>
            <a:r>
              <a:rPr lang="en-US" altLang="en-US" sz="1400" noProof="0" dirty="0"/>
              <a:t> with name may move in </a:t>
            </a:r>
            <a:r>
              <a:rPr lang="en-US" altLang="en-US" sz="1400" i="1" noProof="0" dirty="0"/>
              <a:t>rooms</a:t>
            </a:r>
            <a:r>
              <a:rPr lang="en-US" altLang="en-US" sz="1400" noProof="0" dirty="0"/>
              <a:t> in </a:t>
            </a:r>
            <a:r>
              <a:rPr lang="en-US" altLang="en-US" sz="1400" i="1" noProof="0" dirty="0"/>
              <a:t>cave</a:t>
            </a:r>
            <a:r>
              <a:rPr lang="en-US" altLang="en-US" sz="1400" noProof="0" dirty="0"/>
              <a:t>, and create new rooms to share with other players</a:t>
            </a:r>
          </a:p>
          <a:p>
            <a:pPr lvl="1">
              <a:defRPr/>
            </a:pPr>
            <a:r>
              <a:rPr lang="en-US" altLang="en-US" sz="1600" noProof="0" dirty="0"/>
              <a:t>Broker</a:t>
            </a:r>
          </a:p>
          <a:p>
            <a:pPr lvl="2">
              <a:defRPr/>
            </a:pPr>
            <a:r>
              <a:rPr lang="en-US" altLang="en-US" sz="1200" noProof="0" dirty="0"/>
              <a:t>Responsible for remote method calls (actually 6 roles!)</a:t>
            </a:r>
          </a:p>
          <a:p>
            <a:pPr lvl="1">
              <a:defRPr/>
            </a:pPr>
            <a:r>
              <a:rPr lang="en-US" altLang="en-US" sz="1600" noProof="0" dirty="0" err="1"/>
              <a:t>CaveStorage</a:t>
            </a:r>
            <a:endParaRPr lang="en-US" altLang="en-US" sz="1600" noProof="0" dirty="0"/>
          </a:p>
          <a:p>
            <a:pPr lvl="2">
              <a:defRPr/>
            </a:pPr>
            <a:r>
              <a:rPr lang="en-US" altLang="en-US" sz="1400" noProof="0" dirty="0"/>
              <a:t>Responsible for persisting rooms and players</a:t>
            </a:r>
          </a:p>
          <a:p>
            <a:pPr lvl="1">
              <a:defRPr/>
            </a:pPr>
            <a:r>
              <a:rPr lang="en-US" altLang="en-US" sz="1600" noProof="0" dirty="0" err="1"/>
              <a:t>SubscriptionService</a:t>
            </a:r>
            <a:endParaRPr lang="en-US" altLang="en-US" sz="1600" noProof="0" dirty="0"/>
          </a:p>
          <a:p>
            <a:pPr lvl="2">
              <a:defRPr/>
            </a:pPr>
            <a:r>
              <a:rPr lang="en-US" altLang="en-US" sz="1400" noProof="0" dirty="0"/>
              <a:t>Responsible for authenticating player login</a:t>
            </a:r>
          </a:p>
          <a:p>
            <a:pPr lvl="1">
              <a:defRPr/>
            </a:pPr>
            <a:endParaRPr lang="en-US" altLang="en-US" sz="1800" noProof="0" dirty="0"/>
          </a:p>
          <a:p>
            <a:pPr marL="0" indent="0">
              <a:buFont typeface="Arial" charset="0"/>
              <a:buNone/>
              <a:defRPr/>
            </a:pPr>
            <a:endParaRPr lang="en-US" altLang="en-US" sz="1800" noProof="0" dirty="0"/>
          </a:p>
          <a:p>
            <a:pPr lvl="1">
              <a:defRPr/>
            </a:pPr>
            <a:endParaRPr lang="en-US" altLang="en-US" sz="16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9800" y="3619500"/>
            <a:ext cx="2133600" cy="1066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MicroService</a:t>
            </a:r>
            <a:r>
              <a:rPr lang="en-US" dirty="0"/>
              <a:t> paradigm!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2834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Programming Mechanics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Use </a:t>
            </a:r>
            <a:r>
              <a:rPr lang="en-US" altLang="en-US" b="1" noProof="0" dirty="0"/>
              <a:t>interface</a:t>
            </a:r>
            <a:r>
              <a:rPr lang="en-US" altLang="en-US" noProof="0" dirty="0"/>
              <a:t> to define a </a:t>
            </a:r>
            <a:r>
              <a:rPr lang="en-US" altLang="en-US" b="1" noProof="0" dirty="0">
                <a:solidFill>
                  <a:srgbClr val="008000"/>
                </a:solidFill>
              </a:rPr>
              <a:t>role</a:t>
            </a:r>
          </a:p>
          <a:p>
            <a:pPr lvl="1"/>
            <a:r>
              <a:rPr lang="en-US" altLang="en-US" noProof="0" dirty="0"/>
              <a:t>Methods embody the </a:t>
            </a:r>
            <a:r>
              <a:rPr lang="en-US" altLang="en-US" b="1" noProof="0" dirty="0">
                <a:solidFill>
                  <a:srgbClr val="008000"/>
                </a:solidFill>
              </a:rPr>
              <a:t>responsibilities</a:t>
            </a:r>
          </a:p>
          <a:p>
            <a:pPr lvl="1"/>
            <a:r>
              <a:rPr lang="en-US" altLang="en-US" noProof="0" dirty="0"/>
              <a:t>(the </a:t>
            </a:r>
            <a:r>
              <a:rPr lang="en-US" altLang="en-US" b="1" noProof="0" dirty="0">
                <a:solidFill>
                  <a:srgbClr val="008000"/>
                </a:solidFill>
              </a:rPr>
              <a:t>protocol</a:t>
            </a:r>
            <a:r>
              <a:rPr lang="en-US" altLang="en-US" noProof="0" dirty="0">
                <a:solidFill>
                  <a:srgbClr val="008000"/>
                </a:solidFill>
              </a:rPr>
              <a:t> </a:t>
            </a:r>
            <a:r>
              <a:rPr lang="en-US" altLang="en-US" noProof="0" dirty="0"/>
              <a:t>must be understood in the design)</a:t>
            </a:r>
          </a:p>
          <a:p>
            <a:pPr lvl="2"/>
            <a:r>
              <a:rPr lang="en-US" altLang="en-US" noProof="0" dirty="0"/>
              <a:t>Still lack programming constructs to describe these </a:t>
            </a:r>
            <a:r>
              <a:rPr lang="en-US" altLang="en-US" noProof="0" dirty="0">
                <a:sym typeface="Wingdings" pitchFamily="2" charset="2"/>
              </a:rPr>
              <a:t></a:t>
            </a:r>
          </a:p>
          <a:p>
            <a:r>
              <a:rPr lang="en-US" altLang="en-US" noProof="0" dirty="0">
                <a:sym typeface="Wingdings" pitchFamily="2" charset="2"/>
              </a:rPr>
              <a:t>Classes </a:t>
            </a:r>
            <a:r>
              <a:rPr lang="en-US" altLang="en-US" i="1" noProof="0" dirty="0">
                <a:sym typeface="Wingdings" pitchFamily="2" charset="2"/>
              </a:rPr>
              <a:t>implementing</a:t>
            </a:r>
            <a:r>
              <a:rPr lang="en-US" altLang="en-US" noProof="0" dirty="0">
                <a:sym typeface="Wingdings" pitchFamily="2" charset="2"/>
              </a:rPr>
              <a:t> an interface allow objects to be instantiated </a:t>
            </a:r>
            <a:r>
              <a:rPr lang="en-US" altLang="en-US" i="1" noProof="0" dirty="0">
                <a:sym typeface="Wingdings" pitchFamily="2" charset="2"/>
              </a:rPr>
              <a:t>to serve the roles</a:t>
            </a:r>
          </a:p>
          <a:p>
            <a:endParaRPr lang="en-US" altLang="en-US" noProof="0" dirty="0">
              <a:sym typeface="Wingdings" pitchFamily="2" charset="2"/>
            </a:endParaRPr>
          </a:p>
          <a:p>
            <a:r>
              <a:rPr lang="en-US" altLang="en-US" noProof="0" dirty="0">
                <a:sym typeface="Wingdings" pitchFamily="2" charset="2"/>
              </a:rPr>
              <a:t>(Simple roles with no need for variability – just use a class)</a:t>
            </a:r>
          </a:p>
          <a:p>
            <a:pPr lvl="1"/>
            <a:r>
              <a:rPr lang="en-US" altLang="en-US" noProof="0" dirty="0">
                <a:sym typeface="Wingdings" pitchFamily="2" charset="2"/>
              </a:rPr>
              <a:t>Typical example is ”records” = dump data containers</a:t>
            </a:r>
          </a:p>
          <a:p>
            <a:pPr lvl="2"/>
            <a:r>
              <a:rPr lang="en-US" altLang="en-US" dirty="0">
                <a:sym typeface="Wingdings" pitchFamily="2" charset="2"/>
              </a:rPr>
              <a:t>Java 17 directly has a ‘record’ type (at last…)</a:t>
            </a:r>
            <a:endParaRPr lang="en-US" altLang="en-US" noProof="0" dirty="0">
              <a:sym typeface="Wingdings" pitchFamily="2" charset="2"/>
            </a:endParaRPr>
          </a:p>
          <a:p>
            <a:pPr lvl="2"/>
            <a:endParaRPr lang="en-US" altLang="en-US" noProof="0" dirty="0">
              <a:sym typeface="Wingdings" pitchFamily="2" charset="2"/>
            </a:endParaRPr>
          </a:p>
          <a:p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713AC-168E-0E17-4311-01A86722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04900"/>
            <a:ext cx="3038475" cy="20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05AD4-7FE7-677D-B689-6D7B2AF3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352800"/>
            <a:ext cx="5467350" cy="19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554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0BA0-3E63-585B-745A-2FC72058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many-to-many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599E-DFC6-582F-2065-1C424B855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– Object	is a </a:t>
            </a:r>
            <a:r>
              <a:rPr lang="en-US" i="1" dirty="0"/>
              <a:t>many-to-many</a:t>
            </a:r>
            <a:r>
              <a:rPr lang="en-US" dirty="0"/>
              <a:t> relation</a:t>
            </a:r>
          </a:p>
          <a:p>
            <a:pPr lvl="1"/>
            <a:r>
              <a:rPr lang="en-US" dirty="0"/>
              <a:t>One role/interface	implemented by many objects</a:t>
            </a:r>
          </a:p>
          <a:p>
            <a:pPr lvl="2"/>
            <a:r>
              <a:rPr lang="en-US" dirty="0"/>
              <a:t>Interface Game has been implemented in 70+ ways in your work</a:t>
            </a:r>
          </a:p>
          <a:p>
            <a:pPr lvl="1"/>
            <a:r>
              <a:rPr lang="en-US" dirty="0"/>
              <a:t>One object		may implement many interfaces</a:t>
            </a:r>
          </a:p>
          <a:p>
            <a:pPr lvl="2"/>
            <a:r>
              <a:rPr lang="en-US" dirty="0" err="1"/>
              <a:t>StandardGame</a:t>
            </a:r>
            <a:r>
              <a:rPr lang="en-US" dirty="0"/>
              <a:t> is both a ‘Game’ (UI uses this) and an ‘</a:t>
            </a:r>
            <a:r>
              <a:rPr lang="en-US" dirty="0" err="1"/>
              <a:t>InternalMutableGame</a:t>
            </a:r>
            <a:r>
              <a:rPr lang="en-US" dirty="0"/>
              <a:t>’ (Strategies uses this)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A5E9C-0EA6-30D8-8454-BAE31B80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FD3E-2305-60BB-09FC-36A7CA1E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83D7-66D0-3927-DB16-F03D5577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C31710-924A-1398-1B6A-8FEA6BAF99A4}"/>
              </a:ext>
            </a:extLst>
          </p:cNvPr>
          <p:cNvSpPr/>
          <p:nvPr/>
        </p:nvSpPr>
        <p:spPr>
          <a:xfrm>
            <a:off x="609600" y="3162300"/>
            <a:ext cx="2514600" cy="1447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E9B4A7-ED06-6F65-6BDD-F2323CF0E089}"/>
              </a:ext>
            </a:extLst>
          </p:cNvPr>
          <p:cNvSpPr/>
          <p:nvPr/>
        </p:nvSpPr>
        <p:spPr>
          <a:xfrm>
            <a:off x="6019800" y="3162300"/>
            <a:ext cx="2514600" cy="1447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Role/Interface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888789-8009-07B0-82FA-4D251699BFBB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124200" y="3886200"/>
            <a:ext cx="28956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0E4F4D-08BD-6704-A396-9D54D3B28046}"/>
              </a:ext>
            </a:extLst>
          </p:cNvPr>
          <p:cNvSpPr txBox="1"/>
          <p:nvPr/>
        </p:nvSpPr>
        <p:spPr>
          <a:xfrm>
            <a:off x="3124200" y="356526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AEC63-2930-E299-7186-98E17118EFDA}"/>
              </a:ext>
            </a:extLst>
          </p:cNvPr>
          <p:cNvSpPr txBox="1"/>
          <p:nvPr/>
        </p:nvSpPr>
        <p:spPr>
          <a:xfrm>
            <a:off x="5638800" y="35515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8991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6146-3FAC-4D18-CAB4-865A8E38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70ED-5E36-B372-A44E-5B1FD503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find support for </a:t>
            </a:r>
            <a:r>
              <a:rPr lang="en-US" b="1" dirty="0"/>
              <a:t>interface</a:t>
            </a:r>
            <a:r>
              <a:rPr lang="en-US" b="1" i="1" dirty="0"/>
              <a:t> </a:t>
            </a:r>
            <a:r>
              <a:rPr lang="en-US" dirty="0"/>
              <a:t>to define a </a:t>
            </a:r>
            <a:r>
              <a:rPr lang="en-US" b="1" dirty="0"/>
              <a:t>role</a:t>
            </a:r>
            <a:r>
              <a:rPr lang="en-US" b="1" i="1" dirty="0"/>
              <a:t> </a:t>
            </a:r>
            <a:r>
              <a:rPr lang="en-US" dirty="0"/>
              <a:t>extremely important in a language!</a:t>
            </a:r>
          </a:p>
          <a:p>
            <a:r>
              <a:rPr lang="en-US" dirty="0"/>
              <a:t>Rust supports </a:t>
            </a:r>
            <a:r>
              <a:rPr lang="en-US" b="1" dirty="0"/>
              <a:t>Traits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Scala also has </a:t>
            </a:r>
            <a:r>
              <a:rPr lang="en-US" b="1" dirty="0"/>
              <a:t>Traits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770A7-C8EE-90C9-B204-CA4D5D72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C59F-651A-3021-4CD3-A96B948B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4F6B-9283-CFD9-593B-763E3700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BB1AE-67FA-26E6-C99C-F80F9EE9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2654"/>
            <a:ext cx="4486275" cy="1568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4E352-3274-086E-CFA1-B06958BE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3409"/>
            <a:ext cx="7200900" cy="1733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659000-8C1D-C0AE-4598-B49AB01E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040" y="4820932"/>
            <a:ext cx="5859752" cy="309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F0280C-A0FC-4018-2842-07F1A218CCFB}"/>
              </a:ext>
            </a:extLst>
          </p:cNvPr>
          <p:cNvSpPr/>
          <p:nvPr/>
        </p:nvSpPr>
        <p:spPr>
          <a:xfrm>
            <a:off x="695325" y="3467100"/>
            <a:ext cx="1962715" cy="3042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689188-3021-D3BC-E57F-559C09CC32E5}"/>
              </a:ext>
            </a:extLst>
          </p:cNvPr>
          <p:cNvSpPr/>
          <p:nvPr/>
        </p:nvSpPr>
        <p:spPr>
          <a:xfrm>
            <a:off x="5562600" y="4762500"/>
            <a:ext cx="1066800" cy="3676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485250-F2A2-979F-EA97-E81354D6EDBD}"/>
              </a:ext>
            </a:extLst>
          </p:cNvPr>
          <p:cNvSpPr/>
          <p:nvPr/>
        </p:nvSpPr>
        <p:spPr>
          <a:xfrm>
            <a:off x="3886200" y="1772750"/>
            <a:ext cx="1524000" cy="2233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901D26-8971-89B1-61CE-CD477E505687}"/>
              </a:ext>
            </a:extLst>
          </p:cNvPr>
          <p:cNvSpPr/>
          <p:nvPr/>
        </p:nvSpPr>
        <p:spPr>
          <a:xfrm>
            <a:off x="3886200" y="2619459"/>
            <a:ext cx="3200400" cy="2233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5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6B2A-1063-62B6-606A-720CB2D8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F7846-4AD0-65C9-AD93-F6BDD3EF1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has interface, but no way of expressing that a certain ‘object’ needs to implement it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Duck typing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No way of expressing that</a:t>
            </a:r>
            <a:br>
              <a:rPr lang="en-US" i="1" dirty="0"/>
            </a:br>
            <a:r>
              <a:rPr lang="en-US" i="1" dirty="0" err="1"/>
              <a:t>CardStruct</a:t>
            </a:r>
            <a:r>
              <a:rPr lang="en-US" i="1" dirty="0"/>
              <a:t> ‘implements Card’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723C-0883-9772-2D15-187B62EC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1630-D3B5-0FF4-1D8C-67F039CF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F36CE-96EE-F03C-42D6-EF32A0BD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81696-627A-A511-1B47-6439645C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1847850"/>
            <a:ext cx="3648075" cy="25336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7D15BE-F5FE-D2AB-3F1D-3C452F99B07C}"/>
              </a:ext>
            </a:extLst>
          </p:cNvPr>
          <p:cNvSpPr/>
          <p:nvPr/>
        </p:nvSpPr>
        <p:spPr>
          <a:xfrm>
            <a:off x="4872648" y="2053005"/>
            <a:ext cx="2057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1D5B6D-0F4F-ACC5-CB42-BF93345EE78B}"/>
              </a:ext>
            </a:extLst>
          </p:cNvPr>
          <p:cNvSpPr/>
          <p:nvPr/>
        </p:nvSpPr>
        <p:spPr>
          <a:xfrm>
            <a:off x="4872648" y="3600450"/>
            <a:ext cx="3737952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482906">
            <a:off x="380536" y="3988047"/>
            <a:ext cx="4132834" cy="10096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Morale:</a:t>
            </a:r>
            <a:br>
              <a:rPr lang="en-US" dirty="0"/>
            </a:br>
            <a:r>
              <a:rPr lang="en-US" dirty="0"/>
              <a:t>Designing in Roles is a strong paradigm.</a:t>
            </a:r>
          </a:p>
          <a:p>
            <a:pPr algn="ctr"/>
            <a:r>
              <a:rPr lang="en-US" dirty="0"/>
              <a:t>Some languages support it better…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238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 Example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Of identifying </a:t>
            </a:r>
            <a:r>
              <a:rPr lang="en-GB" altLang="da-DK" i="1" dirty="0"/>
              <a:t>roles</a:t>
            </a:r>
            <a:r>
              <a:rPr lang="en-GB" altLang="da-DK" dirty="0"/>
              <a:t> instead of </a:t>
            </a:r>
            <a:br>
              <a:rPr lang="en-GB" altLang="da-DK" dirty="0"/>
            </a:br>
            <a:r>
              <a:rPr lang="en-GB" altLang="da-DK" i="1" dirty="0"/>
              <a:t>domain concepts</a:t>
            </a:r>
            <a:endParaRPr lang="en-GB" altLang="da-DK" dirty="0"/>
          </a:p>
        </p:txBody>
      </p:sp>
    </p:spTree>
    <p:extLst>
      <p:ext uri="{BB962C8B-B14F-4D97-AF65-F5344CB8AC3E}">
        <p14:creationId xmlns:p14="http://schemas.microsoft.com/office/powerpoint/2010/main" val="529913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HotGammon</a:t>
            </a:r>
            <a:endParaRPr lang="en-US" altLang="da-DK" noProof="0" dirty="0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057011"/>
            <a:ext cx="4259263" cy="4151313"/>
          </a:xfrm>
        </p:spPr>
        <p:txBody>
          <a:bodyPr/>
          <a:lstStyle/>
          <a:p>
            <a:pPr eaLnBrk="1" hangingPunct="1"/>
            <a:r>
              <a:rPr lang="en-US" altLang="da-DK" sz="2400" noProof="0" dirty="0"/>
              <a:t>Backgammon requirements:</a:t>
            </a:r>
          </a:p>
          <a:p>
            <a:pPr lvl="1" eaLnBrk="1" hangingPunct="1"/>
            <a:r>
              <a:rPr lang="en-US" altLang="da-DK" sz="2000" noProof="0" dirty="0"/>
              <a:t>Offer GUI for two players</a:t>
            </a:r>
          </a:p>
          <a:p>
            <a:pPr lvl="1" eaLnBrk="1" hangingPunct="1"/>
            <a:r>
              <a:rPr lang="en-US" altLang="da-DK" sz="2000" noProof="0" dirty="0"/>
              <a:t>Guaranty proper play</a:t>
            </a:r>
          </a:p>
          <a:p>
            <a:pPr eaLnBrk="1" hangingPunct="1"/>
            <a:r>
              <a:rPr lang="en-US" altLang="da-DK" sz="2400" noProof="0" dirty="0"/>
              <a:t>Variants</a:t>
            </a:r>
          </a:p>
          <a:p>
            <a:pPr lvl="1" eaLnBrk="1" hangingPunct="1"/>
            <a:r>
              <a:rPr lang="en-US" altLang="da-DK" sz="2000" i="1" noProof="0" dirty="0"/>
              <a:t>new rules</a:t>
            </a:r>
            <a:r>
              <a:rPr lang="en-US" altLang="da-DK" sz="2000" noProof="0" dirty="0"/>
              <a:t> for which moves are legal</a:t>
            </a:r>
          </a:p>
          <a:p>
            <a:pPr lvl="1" eaLnBrk="1" hangingPunct="1"/>
            <a:r>
              <a:rPr lang="en-US" altLang="da-DK" sz="2000" noProof="0" dirty="0"/>
              <a:t>how many moves you can make per turn?</a:t>
            </a:r>
          </a:p>
          <a:p>
            <a:pPr lvl="1" eaLnBrk="1" hangingPunct="1"/>
            <a:r>
              <a:rPr lang="en-US" altLang="da-DK" sz="2000" noProof="0" dirty="0"/>
              <a:t>how the board is initially set up?</a:t>
            </a:r>
          </a:p>
          <a:p>
            <a:pPr lvl="1" eaLnBrk="1" hangingPunct="1"/>
            <a:endParaRPr lang="en-US" altLang="da-DK" sz="20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4D73-C85E-48AA-BC1D-DE02965351C0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D21F6-93FD-4929-8167-57AAEAE9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93612"/>
            <a:ext cx="4022725" cy="33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7286"/>
      </p:ext>
    </p:extLst>
  </p:cSld>
  <p:clrMapOvr>
    <a:masterClrMapping/>
  </p:clrMapOvr>
  <p:transition advTm="32717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noProof="0" dirty="0"/>
              <a:t>Same challenge – different designs</a:t>
            </a:r>
          </a:p>
        </p:txBody>
      </p:sp>
      <p:pic>
        <p:nvPicPr>
          <p:cNvPr id="48133" name="Picture 3" descr="bg_clas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837532"/>
            <a:ext cx="3671887" cy="17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 descr="bg_responsibil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1837532"/>
            <a:ext cx="3006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1958975" y="461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273175" y="1411553"/>
            <a:ext cx="233910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a-DK" sz="1800" b="1">
                <a:solidFill>
                  <a:srgbClr val="009900"/>
                </a:solidFill>
              </a:rPr>
              <a:t>Model</a:t>
            </a:r>
            <a:r>
              <a:rPr lang="en-US" altLang="da-DK" sz="1800" b="1"/>
              <a:t> perspective: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5087938" y="1411553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solidFill>
                  <a:srgbClr val="0000FF"/>
                </a:solidFill>
              </a:rPr>
              <a:t>Responsibility</a:t>
            </a:r>
            <a:r>
              <a:rPr lang="en-US" altLang="da-DK" sz="1800" b="1"/>
              <a:t> perspective:</a:t>
            </a:r>
            <a:endParaRPr lang="da-DK" altLang="da-DK" sz="1800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01713" y="2578365"/>
            <a:ext cx="7510462" cy="701146"/>
            <a:chOff x="631" y="1949"/>
            <a:chExt cx="4731" cy="530"/>
          </a:xfrm>
        </p:grpSpPr>
        <p:sp>
          <p:nvSpPr>
            <p:cNvPr id="448521" name="Text Box 9"/>
            <p:cNvSpPr txBox="1">
              <a:spLocks noChangeArrowheads="1"/>
            </p:cNvSpPr>
            <p:nvPr/>
          </p:nvSpPr>
          <p:spPr bwMode="auto">
            <a:xfrm rot="1660479">
              <a:off x="631" y="1949"/>
              <a:ext cx="1814" cy="3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24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Objects from domain</a:t>
              </a:r>
            </a:p>
          </p:txBody>
        </p:sp>
        <p:sp>
          <p:nvSpPr>
            <p:cNvPr id="448522" name="Text Box 10"/>
            <p:cNvSpPr txBox="1">
              <a:spLocks noChangeArrowheads="1"/>
            </p:cNvSpPr>
            <p:nvPr/>
          </p:nvSpPr>
          <p:spPr bwMode="auto">
            <a:xfrm rot="1538531">
              <a:off x="3148" y="2130"/>
              <a:ext cx="2214" cy="3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Objects providing services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567741"/>
      </p:ext>
    </p:extLst>
  </p:cSld>
  <p:clrMapOvr>
    <a:masterClrMapping/>
  </p:clrMapOvr>
  <p:transition advTm="50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7146-971E-10D1-2FEF-055F8F21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or Complementing?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5D4F-1557-C455-C21E-3313D0EC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three models/ideas/perspectives</a:t>
            </a:r>
          </a:p>
          <a:p>
            <a:pPr lvl="1" eaLnBrk="1" hangingPunct="1"/>
            <a:r>
              <a:rPr lang="en-US" altLang="da-DK" b="1" i="1" noProof="0" dirty="0">
                <a:solidFill>
                  <a:srgbClr val="C00000"/>
                </a:solidFill>
              </a:rPr>
              <a:t>Language centric</a:t>
            </a:r>
            <a:r>
              <a:rPr lang="en-US" altLang="da-DK" b="1" noProof="0" dirty="0">
                <a:solidFill>
                  <a:srgbClr val="C00000"/>
                </a:solidFill>
              </a:rPr>
              <a:t> perspective</a:t>
            </a:r>
          </a:p>
          <a:p>
            <a:pPr lvl="1" eaLnBrk="1" hangingPunct="1"/>
            <a:r>
              <a:rPr lang="en-US" altLang="da-DK" b="1" i="1" noProof="0" dirty="0">
                <a:solidFill>
                  <a:schemeClr val="accent3">
                    <a:lumMod val="75000"/>
                  </a:schemeClr>
                </a:solidFill>
              </a:rPr>
              <a:t>Model centric</a:t>
            </a:r>
            <a:r>
              <a:rPr lang="en-US" altLang="da-DK" b="1" noProof="0" dirty="0">
                <a:solidFill>
                  <a:schemeClr val="accent3">
                    <a:lumMod val="75000"/>
                  </a:schemeClr>
                </a:solidFill>
              </a:rPr>
              <a:t> perspective</a:t>
            </a:r>
          </a:p>
          <a:p>
            <a:pPr lvl="1" eaLnBrk="1" hangingPunct="1"/>
            <a:r>
              <a:rPr lang="en-US" altLang="da-DK" b="1" i="1" noProof="0" dirty="0">
                <a:solidFill>
                  <a:schemeClr val="accent5">
                    <a:lumMod val="75000"/>
                  </a:schemeClr>
                </a:solidFill>
              </a:rPr>
              <a:t>Responsibility centric</a:t>
            </a:r>
            <a:r>
              <a:rPr lang="en-US" altLang="da-DK" b="1" noProof="0" dirty="0">
                <a:solidFill>
                  <a:schemeClr val="accent5">
                    <a:lumMod val="75000"/>
                  </a:schemeClr>
                </a:solidFill>
              </a:rPr>
              <a:t> perspective</a:t>
            </a:r>
          </a:p>
          <a:p>
            <a:pPr lvl="1" eaLnBrk="1" hangingPunct="1"/>
            <a:endParaRPr lang="en-US" altLang="da-DK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/>
            <a:r>
              <a:rPr lang="en-US" altLang="da-DK" noProof="0" dirty="0"/>
              <a:t>… are not “right or wrong” or competitors…</a:t>
            </a:r>
          </a:p>
          <a:p>
            <a:pPr eaLnBrk="1" hangingPunct="1"/>
            <a:r>
              <a:rPr lang="en-US" altLang="da-DK" noProof="0" dirty="0"/>
              <a:t>Rather they are all valid and sort of complement each other…</a:t>
            </a:r>
          </a:p>
          <a:p>
            <a:pPr eaLnBrk="1" hangingPunct="1"/>
            <a:r>
              <a:rPr lang="en-US" altLang="da-DK" i="1" dirty="0"/>
              <a:t>However, as ‘design and thinking tool’ for developing complex software architectures, you need to master all!</a:t>
            </a:r>
            <a:endParaRPr lang="en-US" altLang="da-DK" i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7D391-050E-B421-E952-AE12DBE3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CC47-45A0-657A-2DA9-98CC43CF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153A-8B5A-7C4A-EF4E-F5F846C6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6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noProof="0" dirty="0"/>
              <a:t>Who is responsible for validating moves?</a:t>
            </a:r>
          </a:p>
        </p:txBody>
      </p:sp>
      <p:pic>
        <p:nvPicPr>
          <p:cNvPr id="49157" name="Picture 3" descr="bg_clas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837532"/>
            <a:ext cx="3671887" cy="17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 descr="bg_responsibil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1837532"/>
            <a:ext cx="3006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958975" y="461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1273175" y="1411553"/>
            <a:ext cx="233910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a-DK" sz="1800" b="1">
                <a:solidFill>
                  <a:srgbClr val="38AF38"/>
                </a:solidFill>
              </a:rPr>
              <a:t>Model</a:t>
            </a:r>
            <a:r>
              <a:rPr lang="en-US" altLang="da-DK" sz="1800" b="1"/>
              <a:t> perspective:</a:t>
            </a:r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5087938" y="1411553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solidFill>
                  <a:srgbClr val="0000FF"/>
                </a:solidFill>
              </a:rPr>
              <a:t>Responsibility</a:t>
            </a:r>
            <a:r>
              <a:rPr lang="en-US" altLang="da-DK" sz="1800" b="1"/>
              <a:t> perspective:</a:t>
            </a:r>
            <a:endParaRPr lang="da-DK" altLang="da-DK" sz="1800" b="1"/>
          </a:p>
        </p:txBody>
      </p:sp>
      <p:sp>
        <p:nvSpPr>
          <p:cNvPr id="49169" name="Text Box 15"/>
          <p:cNvSpPr txBox="1">
            <a:spLocks noChangeArrowheads="1"/>
          </p:cNvSpPr>
          <p:nvPr/>
        </p:nvSpPr>
        <p:spPr bwMode="auto">
          <a:xfrm>
            <a:off x="221231" y="4060514"/>
            <a:ext cx="484505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chemeClr val="tx1"/>
                </a:solidFill>
              </a:rPr>
              <a:t>What is the cost of altering </a:t>
            </a:r>
            <a:r>
              <a:rPr lang="da-DK" altLang="da-DK" sz="1800" i="1" dirty="0">
                <a:solidFill>
                  <a:schemeClr val="tx1"/>
                </a:solidFill>
              </a:rPr>
              <a:t>algorithm to compute if move is valid?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chemeClr val="tx1"/>
                </a:solidFill>
              </a:rPr>
              <a:t>How to change it at run-time?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892300" y="1801813"/>
            <a:ext cx="215900" cy="21748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1243013" y="2530475"/>
            <a:ext cx="215900" cy="21748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3403600" y="1801813"/>
            <a:ext cx="215900" cy="21748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1243013" y="3162300"/>
            <a:ext cx="215900" cy="21748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3043238" y="2530475"/>
            <a:ext cx="215900" cy="21748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4051300" y="2530475"/>
            <a:ext cx="215900" cy="21748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5940425" y="2324100"/>
            <a:ext cx="215900" cy="217488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506763"/>
      </p:ext>
    </p:extLst>
  </p:cSld>
  <p:clrMapOvr>
    <a:masterClrMapping/>
  </p:clrMapOvr>
  <p:transition advTm="58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 dirty="0"/>
          </a:p>
        </p:txBody>
      </p:sp>
    </p:spTree>
    <p:extLst>
      <p:ext uri="{BB962C8B-B14F-4D97-AF65-F5344CB8AC3E}">
        <p14:creationId xmlns:p14="http://schemas.microsoft.com/office/powerpoint/2010/main" val="740721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Summary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central concepts:</a:t>
            </a:r>
          </a:p>
          <a:p>
            <a:pPr lvl="1"/>
            <a:r>
              <a:rPr lang="en-US" altLang="en-US" b="1" noProof="0" dirty="0"/>
              <a:t>Behavior:</a:t>
            </a:r>
            <a:r>
              <a:rPr lang="en-US" altLang="en-US" noProof="0" dirty="0"/>
              <a:t> </a:t>
            </a:r>
            <a:r>
              <a:rPr lang="en-US" altLang="en-US" i="1" noProof="0" dirty="0"/>
              <a:t>What actually is being done</a:t>
            </a:r>
          </a:p>
          <a:p>
            <a:pPr lvl="2"/>
            <a:r>
              <a:rPr lang="en-US" altLang="en-US" noProof="0" dirty="0"/>
              <a:t>”Henrik sits Sunday morning and writes these slides”</a:t>
            </a:r>
          </a:p>
          <a:p>
            <a:pPr lvl="1"/>
            <a:r>
              <a:rPr lang="en-US" altLang="en-US" b="1" noProof="0" dirty="0"/>
              <a:t>Responsibility:</a:t>
            </a:r>
            <a:r>
              <a:rPr lang="en-US" altLang="en-US" b="1" i="1" noProof="0" dirty="0"/>
              <a:t> </a:t>
            </a:r>
            <a:r>
              <a:rPr lang="en-US" altLang="en-US" i="1" noProof="0" dirty="0"/>
              <a:t>Being accountable for answering request</a:t>
            </a:r>
          </a:p>
          <a:p>
            <a:pPr lvl="2"/>
            <a:r>
              <a:rPr lang="en-US" altLang="en-US" noProof="0" dirty="0"/>
              <a:t>”Henrik is responsible for teaching responsibility-centric design”</a:t>
            </a:r>
          </a:p>
          <a:p>
            <a:pPr lvl="1"/>
            <a:r>
              <a:rPr lang="en-US" altLang="en-US" b="1" noProof="0" dirty="0"/>
              <a:t>Role: </a:t>
            </a:r>
            <a:r>
              <a:rPr lang="en-US" altLang="en-US" i="1" noProof="0" dirty="0"/>
              <a:t>A function/part performed in particular process</a:t>
            </a:r>
          </a:p>
          <a:p>
            <a:pPr lvl="2"/>
            <a:r>
              <a:rPr lang="en-US" altLang="en-US" noProof="0" dirty="0"/>
              <a:t>”Henrik is the course teacher”</a:t>
            </a:r>
          </a:p>
          <a:p>
            <a:pPr lvl="1"/>
            <a:r>
              <a:rPr lang="en-US" altLang="en-US" b="1" noProof="0" dirty="0"/>
              <a:t>Protocol: </a:t>
            </a:r>
            <a:r>
              <a:rPr lang="en-US" altLang="en-US" i="1" noProof="0" dirty="0"/>
              <a:t>Convention detailing the expected sequence of interactions by a set of roles</a:t>
            </a:r>
          </a:p>
          <a:p>
            <a:pPr lvl="2"/>
            <a:r>
              <a:rPr lang="en-US" altLang="en-US" noProof="0" dirty="0"/>
              <a:t>”Teacher: ‘Welcome’ =&gt; Students: stops talking and starts listening”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6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Perspectives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Three different perspectives on OO</a:t>
            </a:r>
          </a:p>
          <a:p>
            <a:pPr lvl="1"/>
            <a:r>
              <a:rPr lang="en-US" altLang="da-DK" b="1" noProof="0" dirty="0"/>
              <a:t>Language</a:t>
            </a:r>
            <a:r>
              <a:rPr lang="en-US" altLang="da-DK" noProof="0" dirty="0"/>
              <a:t>: Important because code is basically only understandable in this perspective</a:t>
            </a:r>
          </a:p>
          <a:p>
            <a:pPr lvl="1"/>
            <a:r>
              <a:rPr lang="en-US" altLang="da-DK" b="1" noProof="0" dirty="0"/>
              <a:t>Model</a:t>
            </a:r>
            <a:r>
              <a:rPr lang="en-US" altLang="da-DK" noProof="0" dirty="0"/>
              <a:t>: Important because it gives us good inspiration for organizing the domain code</a:t>
            </a:r>
          </a:p>
          <a:p>
            <a:pPr lvl="1"/>
            <a:r>
              <a:rPr lang="en-US" altLang="da-DK" b="1" noProof="0" dirty="0"/>
              <a:t>Responsibility</a:t>
            </a:r>
            <a:r>
              <a:rPr lang="en-US" altLang="da-DK" noProof="0" dirty="0"/>
              <a:t>: Important because it allows us to build highly flexible software with low coupling and high cohesion</a:t>
            </a:r>
          </a:p>
          <a:p>
            <a:endParaRPr lang="en-US" altLang="da-DK" noProof="0" dirty="0"/>
          </a:p>
          <a:p>
            <a:r>
              <a:rPr lang="en-US" altLang="da-DK" i="1" noProof="0" dirty="0"/>
              <a:t>They do not have to be in conflict –</a:t>
            </a:r>
            <a:r>
              <a:rPr lang="en-US" altLang="da-DK" i="1"/>
              <a:t> </a:t>
            </a:r>
            <a:r>
              <a:rPr lang="en-US" altLang="da-DK" i="1" noProof="0"/>
              <a:t>they </a:t>
            </a:r>
            <a:r>
              <a:rPr lang="en-US" altLang="da-DK" i="1" noProof="0" dirty="0"/>
              <a:t>build upon each other...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1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Perspective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Thinking in responsibilities grouped into roles is a strong design model</a:t>
            </a:r>
          </a:p>
          <a:p>
            <a:pPr lvl="1"/>
            <a:r>
              <a:rPr lang="en-US" dirty="0"/>
              <a:t>And it is not only relevant for Object-Oriented design thinking</a:t>
            </a:r>
          </a:p>
          <a:p>
            <a:pPr lvl="1"/>
            <a:endParaRPr lang="en-US" dirty="0"/>
          </a:p>
          <a:p>
            <a:r>
              <a:rPr lang="en-US" dirty="0"/>
              <a:t>It works well in the imperative design world as well</a:t>
            </a:r>
          </a:p>
          <a:p>
            <a:pPr lvl="1"/>
            <a:r>
              <a:rPr lang="en-US" dirty="0"/>
              <a:t>As evident that Rust/Go and others have ‘interface’ constructs</a:t>
            </a:r>
          </a:p>
          <a:p>
            <a:pPr lvl="1"/>
            <a:endParaRPr lang="en-US" dirty="0"/>
          </a:p>
          <a:p>
            <a:r>
              <a:rPr lang="en-US" dirty="0"/>
              <a:t>Regarding functional programming? Yes, why not</a:t>
            </a:r>
          </a:p>
          <a:p>
            <a:pPr lvl="1"/>
            <a:r>
              <a:rPr lang="en-US" dirty="0"/>
              <a:t>But I am no expert so…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Design in terms of what roles and responsibilities there are in a system.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Express these as </a:t>
            </a:r>
            <a:r>
              <a:rPr lang="en-US" altLang="da-DK" b="1" noProof="0" dirty="0"/>
              <a:t>interfaces</a:t>
            </a:r>
            <a:r>
              <a:rPr lang="en-US" altLang="da-DK" noProof="0" dirty="0"/>
              <a:t> with appropriate additional documentation.</a:t>
            </a:r>
          </a:p>
          <a:p>
            <a:pPr lvl="1" eaLnBrk="1" hangingPunct="1"/>
            <a:r>
              <a:rPr lang="en-US" altLang="da-DK" dirty="0"/>
              <a:t>Or ‘traits’ in some languages</a:t>
            </a:r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Implement the roles by concrete classes.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Roles </a:t>
            </a:r>
            <a:r>
              <a:rPr lang="en-US" altLang="da-DK" dirty="0"/>
              <a:t>should </a:t>
            </a:r>
            <a:r>
              <a:rPr lang="en-US" altLang="da-DK" i="1" dirty="0"/>
              <a:t>encapsulate</a:t>
            </a:r>
            <a:r>
              <a:rPr lang="en-US" altLang="da-DK" i="1" noProof="0" dirty="0"/>
              <a:t> points of variability</a:t>
            </a:r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98D0-65F4-6E72-23E8-F9CAFB5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51B7-ABFA-27C0-8130-A363E3516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perspective</a:t>
            </a:r>
          </a:p>
          <a:p>
            <a:pPr lvl="1"/>
            <a:r>
              <a:rPr lang="en-US" dirty="0"/>
              <a:t>An object is a set of methods and variables grouped together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Yes, this is true!</a:t>
            </a:r>
          </a:p>
          <a:p>
            <a:pPr lvl="2"/>
            <a:r>
              <a:rPr lang="en-US" dirty="0"/>
              <a:t>The compiler treats it like that…</a:t>
            </a:r>
          </a:p>
          <a:p>
            <a:endParaRPr lang="en-US" dirty="0"/>
          </a:p>
          <a:p>
            <a:r>
              <a:rPr lang="en-US" b="1" dirty="0"/>
              <a:t>But it does not help me to</a:t>
            </a:r>
            <a:br>
              <a:rPr lang="en-US" b="1" dirty="0"/>
            </a:br>
            <a:r>
              <a:rPr lang="en-US" b="1" dirty="0"/>
              <a:t>develop maintainable architectures and programs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 guidance on “what classes/what methods” to produce…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WarStory</a:t>
            </a:r>
            <a:r>
              <a:rPr lang="en-US" dirty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9537-077D-FDCC-C436-1A2603DF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1468B-43C3-4416-15F6-80A334C7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69C9A-D23F-86A2-F621-F4741A88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2583B35-5F6F-C3E9-8F3D-2FD1E1AA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1866900"/>
            <a:ext cx="36623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1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DC58-78EA-AF4C-1A2D-5B8967ED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455A-6A7A-888E-AF4B-5E41528F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centric focus</a:t>
            </a:r>
          </a:p>
          <a:p>
            <a:pPr lvl="1" eaLnBrk="1" hangingPunct="1"/>
            <a:r>
              <a:rPr lang="en-US" altLang="da-DK" noProof="0" dirty="0"/>
              <a:t>focus on concepts and relations in the </a:t>
            </a:r>
            <a:r>
              <a:rPr lang="en-US" altLang="da-DK" b="1" noProof="0" dirty="0"/>
              <a:t>Domain</a:t>
            </a:r>
            <a:endParaRPr lang="en-US" altLang="da-DK" noProof="0" dirty="0"/>
          </a:p>
          <a:p>
            <a:pPr lvl="2" eaLnBrk="1" hangingPunct="1"/>
            <a:r>
              <a:rPr lang="en-US" altLang="da-DK" noProof="0" dirty="0"/>
              <a:t>generalization, association, composition</a:t>
            </a:r>
          </a:p>
          <a:p>
            <a:pPr lvl="1" eaLnBrk="1" hangingPunct="1"/>
            <a:r>
              <a:rPr lang="en-US" altLang="da-DK" noProof="0" dirty="0"/>
              <a:t>problem domain modeling</a:t>
            </a:r>
          </a:p>
          <a:p>
            <a:pPr lvl="1" eaLnBrk="1" hangingPunct="1"/>
            <a:r>
              <a:rPr lang="en-US" altLang="da-DK" noProof="0" dirty="0"/>
              <a:t>object = part of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E72C5-3575-4315-5069-3A796F8F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1103-B779-7139-4DCD-29A171E7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CBE7-1141-3D4E-79C1-9096D3CE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4" descr="Kristen_HOPLA">
            <a:extLst>
              <a:ext uri="{FF2B5EF4-FFF2-40B4-BE49-F238E27FC236}">
                <a16:creationId xmlns:a16="http://schemas.microsoft.com/office/drawing/2014/main" id="{0EA84ED1-276E-81E5-94CC-3B9D295C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97200"/>
            <a:ext cx="120815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Ole_Johan_sv_hv">
            <a:extLst>
              <a:ext uri="{FF2B5EF4-FFF2-40B4-BE49-F238E27FC236}">
                <a16:creationId xmlns:a16="http://schemas.microsoft.com/office/drawing/2014/main" id="{C936A1AF-F6F0-CC96-7EC2-C07BBC60F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51" y="3009900"/>
            <a:ext cx="119214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45297-E8ED-EA65-C0B1-E11E9FE86F89}"/>
              </a:ext>
            </a:extLst>
          </p:cNvPr>
          <p:cNvSpPr/>
          <p:nvPr/>
        </p:nvSpPr>
        <p:spPr>
          <a:xfrm>
            <a:off x="4191000" y="3313235"/>
            <a:ext cx="4343400" cy="1828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Scandinavian Research Impact</a:t>
            </a:r>
          </a:p>
          <a:p>
            <a:pPr algn="ctr"/>
            <a:r>
              <a:rPr lang="en-US" b="1" dirty="0"/>
              <a:t>Simula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1960-1990. </a:t>
            </a:r>
          </a:p>
          <a:p>
            <a:pPr algn="ctr"/>
            <a:r>
              <a:rPr lang="en-US" dirty="0"/>
              <a:t>Alan Kay / Xerox PARC / </a:t>
            </a:r>
            <a:r>
              <a:rPr lang="en-US" b="1" dirty="0"/>
              <a:t>Smalltalk 80</a:t>
            </a:r>
            <a:br>
              <a:rPr lang="en-US" dirty="0"/>
            </a:br>
            <a:r>
              <a:rPr lang="en-US" dirty="0"/>
              <a:t>1980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0261379-F222-CB5A-AF2B-3DAED229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099561"/>
            <a:ext cx="4044950" cy="104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2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AF24-7EC5-4B3A-B2EF-68D50B18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3228-98F7-A12E-24DC-56714DB7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centric focus</a:t>
            </a:r>
          </a:p>
          <a:p>
            <a:pPr lvl="1" eaLnBrk="1" hangingPunct="1"/>
            <a:r>
              <a:rPr lang="en-US" altLang="da-DK" i="1" noProof="0" dirty="0"/>
              <a:t>A program execution is viewed as a</a:t>
            </a:r>
            <a:br>
              <a:rPr lang="en-US" altLang="da-DK" i="1" noProof="0" dirty="0"/>
            </a:br>
            <a:r>
              <a:rPr lang="en-US" altLang="da-DK" i="1" noProof="0" dirty="0"/>
              <a:t> physical model simulating the</a:t>
            </a:r>
            <a:br>
              <a:rPr lang="en-US" altLang="da-DK" i="1" noProof="0" dirty="0"/>
            </a:br>
            <a:r>
              <a:rPr lang="en-US" altLang="da-DK" i="1" noProof="0" dirty="0"/>
              <a:t> behavior of either a real or imaginary</a:t>
            </a:r>
            <a:br>
              <a:rPr lang="en-US" altLang="da-DK" i="1" noProof="0" dirty="0"/>
            </a:br>
            <a:r>
              <a:rPr lang="en-US" altLang="da-DK" i="1" noProof="0" dirty="0"/>
              <a:t> part of the world.</a:t>
            </a:r>
          </a:p>
          <a:p>
            <a:pPr lvl="1" eaLnBrk="1" hangingPunct="1"/>
            <a:r>
              <a:rPr lang="en-US" altLang="da-DK" sz="1600" i="1" noProof="0" dirty="0"/>
              <a:t>[Madsen, Møller-Pedersen, </a:t>
            </a:r>
            <a:r>
              <a:rPr lang="en-US" altLang="da-DK" sz="1600" i="1" noProof="0" dirty="0" err="1"/>
              <a:t>Nygaaard</a:t>
            </a:r>
            <a:r>
              <a:rPr lang="en-US" altLang="da-DK" sz="1600" i="1" noProof="0" dirty="0"/>
              <a:t> 1993]</a:t>
            </a:r>
          </a:p>
          <a:p>
            <a:pPr eaLnBrk="1" hangingPunct="1"/>
            <a:endParaRPr lang="en-US" altLang="da-DK" dirty="0"/>
          </a:p>
          <a:p>
            <a:pPr eaLnBrk="1" hangingPunct="1"/>
            <a:r>
              <a:rPr lang="en-US" altLang="da-DK" dirty="0"/>
              <a:t>Talk to customer and identify</a:t>
            </a:r>
            <a:br>
              <a:rPr lang="en-US" altLang="da-DK" dirty="0"/>
            </a:br>
            <a:r>
              <a:rPr lang="en-US" altLang="da-DK" dirty="0"/>
              <a:t>“things” they talk in terms of.</a:t>
            </a:r>
            <a:br>
              <a:rPr lang="en-US" altLang="da-DK" dirty="0"/>
            </a:br>
            <a:r>
              <a:rPr lang="en-US" altLang="da-DK" dirty="0"/>
              <a:t>Then “model” these in the</a:t>
            </a:r>
            <a:br>
              <a:rPr lang="en-US" altLang="da-DK" dirty="0"/>
            </a:br>
            <a:r>
              <a:rPr lang="en-US" altLang="da-DK" dirty="0"/>
              <a:t>program: </a:t>
            </a:r>
            <a:r>
              <a:rPr lang="en-US" altLang="da-DK" b="1" dirty="0"/>
              <a:t>Domain Modelling.</a:t>
            </a:r>
            <a:endParaRPr lang="en-US" altLang="da-DK" noProof="0" dirty="0"/>
          </a:p>
          <a:p>
            <a:pPr lvl="1" eaLnBrk="1" hangingPunct="1"/>
            <a:endParaRPr lang="en-US" altLang="da-DK" i="1" noProof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986BE-5871-D863-2E33-97C6003C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2F033-60D9-C907-DD7A-8F9D8EB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B76D3-4E9D-B739-8846-10FA3631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F9F85D02-E174-6268-F209-29F23DA43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95053"/>
              </p:ext>
            </p:extLst>
          </p:nvPr>
        </p:nvGraphicFramePr>
        <p:xfrm>
          <a:off x="5638800" y="952500"/>
          <a:ext cx="3200000" cy="38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804878" imgH="9395122" progId="PaintShopPro">
                  <p:embed/>
                </p:oleObj>
              </mc:Choice>
              <mc:Fallback>
                <p:oleObj name="Paint Shop Pro Image" r:id="rId2" imgW="7804878" imgH="9395122" progId="PaintShopPro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29C6DE4E-B49D-751B-2A2F-03E74ACAAE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52500"/>
                        <a:ext cx="3200000" cy="38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77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2759-037A-4F7D-8D4C-9F86E9DB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EC5F-7D91-B321-CA21-D0F25204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perspective helps me greatly in my architecture and design of my program…</a:t>
            </a:r>
          </a:p>
          <a:p>
            <a:pPr lvl="1"/>
            <a:r>
              <a:rPr lang="en-US" dirty="0"/>
              <a:t>“We want a card game played by two heroes”</a:t>
            </a:r>
          </a:p>
          <a:p>
            <a:pPr lvl="1"/>
            <a:r>
              <a:rPr lang="en-US" i="1" dirty="0"/>
              <a:t>Better make a </a:t>
            </a:r>
            <a:r>
              <a:rPr lang="en-US" b="1" i="1" dirty="0"/>
              <a:t>Card</a:t>
            </a:r>
            <a:r>
              <a:rPr lang="en-US" i="1" dirty="0"/>
              <a:t> class and a </a:t>
            </a:r>
            <a:r>
              <a:rPr lang="en-US" b="1" i="1" dirty="0"/>
              <a:t>Hero</a:t>
            </a:r>
            <a:r>
              <a:rPr lang="en-US" i="1" dirty="0"/>
              <a:t> class</a:t>
            </a:r>
          </a:p>
          <a:p>
            <a:pPr lvl="1"/>
            <a:endParaRPr lang="en-US" i="1" dirty="0"/>
          </a:p>
          <a:p>
            <a:pPr eaLnBrk="1" hangingPunct="1"/>
            <a:r>
              <a:rPr lang="en-US" dirty="0"/>
              <a:t>Design process is a </a:t>
            </a:r>
            <a:r>
              <a:rPr lang="en-US" altLang="da-DK" i="1" noProof="0" dirty="0">
                <a:solidFill>
                  <a:schemeClr val="accent2"/>
                </a:solidFill>
              </a:rPr>
              <a:t>Who / What cycle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Who</a:t>
            </a:r>
            <a:r>
              <a:rPr lang="en-US" altLang="da-DK" noProof="0" dirty="0"/>
              <a:t>: the objects comes </a:t>
            </a:r>
            <a:r>
              <a:rPr lang="en-US" altLang="da-DK" b="1" noProof="0" dirty="0"/>
              <a:t>first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What</a:t>
            </a:r>
            <a:r>
              <a:rPr lang="en-US" altLang="da-DK" noProof="0" dirty="0"/>
              <a:t>: the behavior comes </a:t>
            </a:r>
            <a:r>
              <a:rPr lang="en-US" altLang="da-DK" b="1" noProof="0" dirty="0"/>
              <a:t>second</a:t>
            </a:r>
          </a:p>
          <a:p>
            <a:pPr lvl="1" eaLnBrk="1" hangingPunct="1"/>
            <a:endParaRPr lang="en-US" altLang="da-DK" b="1" noProof="0" dirty="0"/>
          </a:p>
          <a:p>
            <a:pPr eaLnBrk="1" hangingPunct="1"/>
            <a:r>
              <a:rPr lang="en-US" altLang="da-DK" b="1" i="1" noProof="0" dirty="0"/>
              <a:t>Define the classes, next define their methods…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49F61-B1F0-4808-A343-7C769B69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8730C-527F-3579-B307-C021FA2A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AEE5-9B3E-33DC-22A6-7ACB5DF0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2B15AC-5FB0-E6AD-085C-A9A111BCDACB}"/>
              </a:ext>
            </a:extLst>
          </p:cNvPr>
          <p:cNvSpPr/>
          <p:nvPr/>
        </p:nvSpPr>
        <p:spPr>
          <a:xfrm rot="393367">
            <a:off x="6862074" y="2588972"/>
            <a:ext cx="2057400" cy="15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IntProg</a:t>
            </a:r>
            <a:r>
              <a:rPr lang="en-US" dirty="0"/>
              <a:t> and the </a:t>
            </a:r>
            <a:r>
              <a:rPr lang="en-US" dirty="0" err="1"/>
              <a:t>BlueJ</a:t>
            </a:r>
            <a:r>
              <a:rPr lang="en-US" dirty="0"/>
              <a:t> system is rooted in this paradigm…</a:t>
            </a:r>
          </a:p>
        </p:txBody>
      </p:sp>
    </p:spTree>
    <p:extLst>
      <p:ext uri="{BB962C8B-B14F-4D97-AF65-F5344CB8AC3E}">
        <p14:creationId xmlns:p14="http://schemas.microsoft.com/office/powerpoint/2010/main" val="391045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63E241-3395-9CA6-B565-7BBEA0C1FCAE}"/>
              </a:ext>
            </a:extLst>
          </p:cNvPr>
          <p:cNvSpPr/>
          <p:nvPr/>
        </p:nvSpPr>
        <p:spPr>
          <a:xfrm>
            <a:off x="2133600" y="1812195"/>
            <a:ext cx="5181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1B810-FA2B-F249-157E-D833894A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FB7F-832D-A9C7-D3F5-08A171DC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developed using this paradigm for 10 years…</a:t>
            </a:r>
          </a:p>
          <a:p>
            <a:r>
              <a:rPr lang="en-US" b="1" dirty="0"/>
              <a:t>And it caused me great trouble. I always ended up in</a:t>
            </a:r>
          </a:p>
          <a:p>
            <a:pPr algn="ctr"/>
            <a:r>
              <a:rPr lang="en-US" b="1" dirty="0"/>
              <a:t>The Blob / God class</a:t>
            </a:r>
          </a:p>
          <a:p>
            <a:endParaRPr lang="en-US" b="1" dirty="0"/>
          </a:p>
          <a:p>
            <a:r>
              <a:rPr lang="en-US" dirty="0"/>
              <a:t>The issue is that ‘domain’ (= core business concepts) only covers a fraction of all the objects we need for a large IT system!</a:t>
            </a:r>
          </a:p>
          <a:p>
            <a:pPr lvl="1"/>
            <a:r>
              <a:rPr lang="en-US" dirty="0"/>
              <a:t>Design patterns do not appear in the domain. UI does not appear in the domain. Databases, networks, fault tolerance, security, performance optimizations, testing, etc. </a:t>
            </a:r>
            <a:r>
              <a:rPr lang="en-US" i="1" dirty="0"/>
              <a:t>does not appear in the domain…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F6DD-7B39-2E67-BA94-6A01C06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C0091-8344-3168-2C7E-D096AC1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82028-35D7-B9AC-52F0-384C3AE4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36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2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2619</Words>
  <Application>Microsoft Office PowerPoint</Application>
  <PresentationFormat>On-screen Show (16:10)</PresentationFormat>
  <Paragraphs>474</Paragraphs>
  <Slides>45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Paint Shop Pro Image</vt:lpstr>
      <vt:lpstr>Software Engineering and Architecture</vt:lpstr>
      <vt:lpstr>Programming Models</vt:lpstr>
      <vt:lpstr>Object-Orientation</vt:lpstr>
      <vt:lpstr>Competing or Complementing?</vt:lpstr>
      <vt:lpstr>Language Perspective</vt:lpstr>
      <vt:lpstr>Model Perspective</vt:lpstr>
      <vt:lpstr>Model Perspective</vt:lpstr>
      <vt:lpstr>Model Perspective</vt:lpstr>
      <vt:lpstr>Critique</vt:lpstr>
      <vt:lpstr>Example: SkyCave</vt:lpstr>
      <vt:lpstr>Example: HotStone</vt:lpstr>
      <vt:lpstr>Critique</vt:lpstr>
      <vt:lpstr>Not a Wrong Thinking per se…</vt:lpstr>
      <vt:lpstr>Responsibility-centric</vt:lpstr>
      <vt:lpstr>Focus</vt:lpstr>
      <vt:lpstr>Another Definition</vt:lpstr>
      <vt:lpstr>Service</vt:lpstr>
      <vt:lpstr>What/Who</vt:lpstr>
      <vt:lpstr>Implications</vt:lpstr>
      <vt:lpstr>The Central Concepts</vt:lpstr>
      <vt:lpstr>How people organize work!</vt:lpstr>
      <vt:lpstr>It is all Roles and Protocol</vt:lpstr>
      <vt:lpstr>Roles decouples</vt:lpstr>
      <vt:lpstr>Many-to-many relation</vt:lpstr>
      <vt:lpstr>Many-to-many relation</vt:lpstr>
      <vt:lpstr>Role concept</vt:lpstr>
      <vt:lpstr>Roles may be invented</vt:lpstr>
      <vt:lpstr>Enough Academic B…….</vt:lpstr>
      <vt:lpstr>Software as Organizations</vt:lpstr>
      <vt:lpstr>Super simple example</vt:lpstr>
      <vt:lpstr>Another Example</vt:lpstr>
      <vt:lpstr>Yet Another Example</vt:lpstr>
      <vt:lpstr>Programming Mechanics</vt:lpstr>
      <vt:lpstr>A many-to-many relation</vt:lpstr>
      <vt:lpstr>Language Support</vt:lpstr>
      <vt:lpstr>Language Support</vt:lpstr>
      <vt:lpstr>An Example</vt:lpstr>
      <vt:lpstr>HotGammon</vt:lpstr>
      <vt:lpstr>Same challenge – different designs</vt:lpstr>
      <vt:lpstr>Who is responsible for validating moves?</vt:lpstr>
      <vt:lpstr>Summary</vt:lpstr>
      <vt:lpstr>Summary</vt:lpstr>
      <vt:lpstr>Perspectives</vt:lpstr>
      <vt:lpstr>Role Perspective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113</cp:revision>
  <dcterms:created xsi:type="dcterms:W3CDTF">2006-08-16T00:00:00Z</dcterms:created>
  <dcterms:modified xsi:type="dcterms:W3CDTF">2025-10-01T07:42:15Z</dcterms:modified>
</cp:coreProperties>
</file>